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58" r:id="rId2"/>
    <p:sldId id="292" r:id="rId3"/>
    <p:sldId id="285" r:id="rId4"/>
    <p:sldId id="289" r:id="rId5"/>
    <p:sldId id="290" r:id="rId6"/>
    <p:sldId id="288" r:id="rId7"/>
    <p:sldId id="291" r:id="rId8"/>
    <p:sldId id="259" r:id="rId9"/>
    <p:sldId id="256" r:id="rId10"/>
    <p:sldId id="357" r:id="rId11"/>
    <p:sldId id="295" r:id="rId12"/>
    <p:sldId id="296" r:id="rId13"/>
    <p:sldId id="29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1"/>
  </p:normalViewPr>
  <p:slideViewPr>
    <p:cSldViewPr snapToGrid="0" snapToObjects="1">
      <p:cViewPr varScale="1">
        <p:scale>
          <a:sx n="108" d="100"/>
          <a:sy n="108" d="100"/>
        </p:scale>
        <p:origin x="73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ED6C1-12FF-434E-B53A-E17B7A426A31}" type="datetimeFigureOut">
              <a:rPr lang="en-US" smtClean="0"/>
              <a:t>9/30/19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79A9AA-824C-304D-92C9-25CA24E01860}" type="slidenum">
              <a:rPr lang="en-US" smtClean="0"/>
              <a:t>‹#›</a:t>
            </a:fld>
            <a:endParaRPr lang="en-US"/>
          </a:p>
        </p:txBody>
      </p:sp>
    </p:spTree>
    <p:extLst>
      <p:ext uri="{BB962C8B-B14F-4D97-AF65-F5344CB8AC3E}">
        <p14:creationId xmlns:p14="http://schemas.microsoft.com/office/powerpoint/2010/main" val="2430897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mean by arts and health </a:t>
            </a:r>
          </a:p>
        </p:txBody>
      </p:sp>
      <p:sp>
        <p:nvSpPr>
          <p:cNvPr id="4" name="Slide Number Placeholder 3"/>
          <p:cNvSpPr>
            <a:spLocks noGrp="1"/>
          </p:cNvSpPr>
          <p:nvPr>
            <p:ph type="sldNum" sz="quarter" idx="5"/>
          </p:nvPr>
        </p:nvSpPr>
        <p:spPr/>
        <p:txBody>
          <a:bodyPr/>
          <a:lstStyle/>
          <a:p>
            <a:fld id="{3279A9AA-824C-304D-92C9-25CA24E01860}" type="slidenum">
              <a:rPr lang="en-US" smtClean="0"/>
              <a:t>2</a:t>
            </a:fld>
            <a:endParaRPr lang="en-US"/>
          </a:p>
        </p:txBody>
      </p:sp>
    </p:spTree>
    <p:extLst>
      <p:ext uri="{BB962C8B-B14F-4D97-AF65-F5344CB8AC3E}">
        <p14:creationId xmlns:p14="http://schemas.microsoft.com/office/powerpoint/2010/main" val="2637494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flakey anymore- APPG and NHS England working together. At a tipping point where arts and health will become mainstream. </a:t>
            </a:r>
          </a:p>
        </p:txBody>
      </p:sp>
      <p:sp>
        <p:nvSpPr>
          <p:cNvPr id="4" name="Slide Number Placeholder 3"/>
          <p:cNvSpPr>
            <a:spLocks noGrp="1"/>
          </p:cNvSpPr>
          <p:nvPr>
            <p:ph type="sldNum" sz="quarter" idx="5"/>
          </p:nvPr>
        </p:nvSpPr>
        <p:spPr/>
        <p:txBody>
          <a:bodyPr/>
          <a:lstStyle/>
          <a:p>
            <a:fld id="{3279A9AA-824C-304D-92C9-25CA24E01860}" type="slidenum">
              <a:rPr lang="en-US" smtClean="0"/>
              <a:t>3</a:t>
            </a:fld>
            <a:endParaRPr lang="en-US"/>
          </a:p>
        </p:txBody>
      </p:sp>
    </p:spTree>
    <p:extLst>
      <p:ext uri="{BB962C8B-B14F-4D97-AF65-F5344CB8AC3E}">
        <p14:creationId xmlns:p14="http://schemas.microsoft.com/office/powerpoint/2010/main" val="255094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Regional strategy emerging- Arts and Health South West. </a:t>
            </a:r>
          </a:p>
        </p:txBody>
      </p:sp>
      <p:sp>
        <p:nvSpPr>
          <p:cNvPr id="4" name="Slide Number Placeholder 3"/>
          <p:cNvSpPr>
            <a:spLocks noGrp="1"/>
          </p:cNvSpPr>
          <p:nvPr>
            <p:ph type="sldNum" sz="quarter" idx="5"/>
          </p:nvPr>
        </p:nvSpPr>
        <p:spPr/>
        <p:txBody>
          <a:bodyPr/>
          <a:lstStyle/>
          <a:p>
            <a:fld id="{3279A9AA-824C-304D-92C9-25CA24E01860}" type="slidenum">
              <a:rPr lang="en-US" smtClean="0"/>
              <a:t>7</a:t>
            </a:fld>
            <a:endParaRPr lang="en-US"/>
          </a:p>
        </p:txBody>
      </p:sp>
    </p:spTree>
    <p:extLst>
      <p:ext uri="{BB962C8B-B14F-4D97-AF65-F5344CB8AC3E}">
        <p14:creationId xmlns:p14="http://schemas.microsoft.com/office/powerpoint/2010/main" val="1667706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3643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CDC2A-CBAA-E745-BC0A-897679BA04E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1BD601B-36FB-8B4D-BEBA-A133FCE453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3A5FECA-8C31-6F47-9971-43F1CC3BA8BB}"/>
              </a:ext>
            </a:extLst>
          </p:cNvPr>
          <p:cNvSpPr>
            <a:spLocks noGrp="1"/>
          </p:cNvSpPr>
          <p:nvPr>
            <p:ph type="dt" sz="half" idx="10"/>
          </p:nvPr>
        </p:nvSpPr>
        <p:spPr/>
        <p:txBody>
          <a:bodyPr/>
          <a:lstStyle/>
          <a:p>
            <a:fld id="{F78B977F-EC78-CF46-BAA1-F20F92A776FA}" type="datetimeFigureOut">
              <a:rPr lang="en-US" smtClean="0"/>
              <a:t>9/30/19</a:t>
            </a:fld>
            <a:endParaRPr lang="en-US"/>
          </a:p>
        </p:txBody>
      </p:sp>
      <p:sp>
        <p:nvSpPr>
          <p:cNvPr id="5" name="Footer Placeholder 4">
            <a:extLst>
              <a:ext uri="{FF2B5EF4-FFF2-40B4-BE49-F238E27FC236}">
                <a16:creationId xmlns:a16="http://schemas.microsoft.com/office/drawing/2014/main" id="{879CADFA-FDC2-C446-BB6F-2495816B1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0F5E7C-30C9-5246-ADC1-5789DB194322}"/>
              </a:ext>
            </a:extLst>
          </p:cNvPr>
          <p:cNvSpPr>
            <a:spLocks noGrp="1"/>
          </p:cNvSpPr>
          <p:nvPr>
            <p:ph type="sldNum" sz="quarter" idx="12"/>
          </p:nvPr>
        </p:nvSpPr>
        <p:spPr/>
        <p:txBody>
          <a:bodyPr/>
          <a:lstStyle/>
          <a:p>
            <a:fld id="{5091C804-CAA1-2F4E-8182-E33FD5EDC933}" type="slidenum">
              <a:rPr lang="en-US" smtClean="0"/>
              <a:t>‹#›</a:t>
            </a:fld>
            <a:endParaRPr lang="en-US"/>
          </a:p>
        </p:txBody>
      </p:sp>
    </p:spTree>
    <p:extLst>
      <p:ext uri="{BB962C8B-B14F-4D97-AF65-F5344CB8AC3E}">
        <p14:creationId xmlns:p14="http://schemas.microsoft.com/office/powerpoint/2010/main" val="1304787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B53F8-84FD-5E4F-9180-E44BF2D4C56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575D4EB-5B7D-A64F-BCBB-52A29732E0A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9DA656-93C3-3A46-A93E-5A7FE6622E1A}"/>
              </a:ext>
            </a:extLst>
          </p:cNvPr>
          <p:cNvSpPr>
            <a:spLocks noGrp="1"/>
          </p:cNvSpPr>
          <p:nvPr>
            <p:ph type="dt" sz="half" idx="10"/>
          </p:nvPr>
        </p:nvSpPr>
        <p:spPr/>
        <p:txBody>
          <a:bodyPr/>
          <a:lstStyle/>
          <a:p>
            <a:fld id="{F78B977F-EC78-CF46-BAA1-F20F92A776FA}" type="datetimeFigureOut">
              <a:rPr lang="en-US" smtClean="0"/>
              <a:t>9/30/19</a:t>
            </a:fld>
            <a:endParaRPr lang="en-US"/>
          </a:p>
        </p:txBody>
      </p:sp>
      <p:sp>
        <p:nvSpPr>
          <p:cNvPr id="5" name="Footer Placeholder 4">
            <a:extLst>
              <a:ext uri="{FF2B5EF4-FFF2-40B4-BE49-F238E27FC236}">
                <a16:creationId xmlns:a16="http://schemas.microsoft.com/office/drawing/2014/main" id="{2E3FDE35-58EB-0148-8DA6-48727B07DB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88EC7-A5D0-F743-A301-0B0478C62A82}"/>
              </a:ext>
            </a:extLst>
          </p:cNvPr>
          <p:cNvSpPr>
            <a:spLocks noGrp="1"/>
          </p:cNvSpPr>
          <p:nvPr>
            <p:ph type="sldNum" sz="quarter" idx="12"/>
          </p:nvPr>
        </p:nvSpPr>
        <p:spPr/>
        <p:txBody>
          <a:bodyPr/>
          <a:lstStyle/>
          <a:p>
            <a:fld id="{5091C804-CAA1-2F4E-8182-E33FD5EDC933}" type="slidenum">
              <a:rPr lang="en-US" smtClean="0"/>
              <a:t>‹#›</a:t>
            </a:fld>
            <a:endParaRPr lang="en-US"/>
          </a:p>
        </p:txBody>
      </p:sp>
    </p:spTree>
    <p:extLst>
      <p:ext uri="{BB962C8B-B14F-4D97-AF65-F5344CB8AC3E}">
        <p14:creationId xmlns:p14="http://schemas.microsoft.com/office/powerpoint/2010/main" val="305472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816257-651F-9148-BAFE-88262BB9D9B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6BB539B-61AB-5D43-9362-1F1EFCA1EAD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29BE96-32B2-FB47-8A61-275164AA0EFB}"/>
              </a:ext>
            </a:extLst>
          </p:cNvPr>
          <p:cNvSpPr>
            <a:spLocks noGrp="1"/>
          </p:cNvSpPr>
          <p:nvPr>
            <p:ph type="dt" sz="half" idx="10"/>
          </p:nvPr>
        </p:nvSpPr>
        <p:spPr/>
        <p:txBody>
          <a:bodyPr/>
          <a:lstStyle/>
          <a:p>
            <a:fld id="{F78B977F-EC78-CF46-BAA1-F20F92A776FA}" type="datetimeFigureOut">
              <a:rPr lang="en-US" smtClean="0"/>
              <a:t>9/30/19</a:t>
            </a:fld>
            <a:endParaRPr lang="en-US"/>
          </a:p>
        </p:txBody>
      </p:sp>
      <p:sp>
        <p:nvSpPr>
          <p:cNvPr id="5" name="Footer Placeholder 4">
            <a:extLst>
              <a:ext uri="{FF2B5EF4-FFF2-40B4-BE49-F238E27FC236}">
                <a16:creationId xmlns:a16="http://schemas.microsoft.com/office/drawing/2014/main" id="{2F800711-5A42-1E42-BFFD-042B6DB64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81FBC-A458-D14B-845F-79CD8B60F5A5}"/>
              </a:ext>
            </a:extLst>
          </p:cNvPr>
          <p:cNvSpPr>
            <a:spLocks noGrp="1"/>
          </p:cNvSpPr>
          <p:nvPr>
            <p:ph type="sldNum" sz="quarter" idx="12"/>
          </p:nvPr>
        </p:nvSpPr>
        <p:spPr/>
        <p:txBody>
          <a:bodyPr/>
          <a:lstStyle/>
          <a:p>
            <a:fld id="{5091C804-CAA1-2F4E-8182-E33FD5EDC933}" type="slidenum">
              <a:rPr lang="en-US" smtClean="0"/>
              <a:t>‹#›</a:t>
            </a:fld>
            <a:endParaRPr lang="en-US"/>
          </a:p>
        </p:txBody>
      </p:sp>
    </p:spTree>
    <p:extLst>
      <p:ext uri="{BB962C8B-B14F-4D97-AF65-F5344CB8AC3E}">
        <p14:creationId xmlns:p14="http://schemas.microsoft.com/office/powerpoint/2010/main" val="427543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1185118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584950" y="1574800"/>
            <a:ext cx="4762500" cy="46482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44550" y="1574800"/>
            <a:ext cx="5111750" cy="4648200"/>
          </a:xfrm>
          <a:prstGeom prst="rect">
            <a:avLst/>
          </a:prstGeom>
        </p:spPr>
        <p:txBody>
          <a:bodyPr/>
          <a:lstStyle>
            <a:lvl1pPr marL="279400" indent="-279400">
              <a:spcBef>
                <a:spcPts val="2250"/>
              </a:spcBef>
              <a:defRPr sz="1900"/>
            </a:lvl1pPr>
            <a:lvl2pPr marL="558800" indent="-279400">
              <a:spcBef>
                <a:spcPts val="2250"/>
              </a:spcBef>
              <a:defRPr sz="1900"/>
            </a:lvl2pPr>
            <a:lvl3pPr marL="838200" indent="-279400">
              <a:spcBef>
                <a:spcPts val="2250"/>
              </a:spcBef>
              <a:defRPr sz="1900"/>
            </a:lvl3pPr>
            <a:lvl4pPr marL="1117600" indent="-279400">
              <a:spcBef>
                <a:spcPts val="2250"/>
              </a:spcBef>
              <a:defRPr sz="1900"/>
            </a:lvl4pPr>
            <a:lvl5pPr marL="1397000" indent="-279400">
              <a:spcBef>
                <a:spcPts val="2250"/>
              </a:spcBef>
              <a:defRPr sz="19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6973043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13"/>
        <p:cNvGrpSpPr/>
        <p:nvPr/>
      </p:nvGrpSpPr>
      <p:grpSpPr>
        <a:xfrm>
          <a:off x="0" y="0"/>
          <a:ext cx="0" cy="0"/>
          <a:chOff x="0" y="0"/>
          <a:chExt cx="0" cy="0"/>
        </a:xfrm>
      </p:grpSpPr>
      <p:sp>
        <p:nvSpPr>
          <p:cNvPr id="14" name="Google Shape;14;p3"/>
          <p:cNvSpPr>
            <a:spLocks noGrp="1"/>
          </p:cNvSpPr>
          <p:nvPr>
            <p:ph type="pic" idx="2"/>
          </p:nvPr>
        </p:nvSpPr>
        <p:spPr>
          <a:xfrm>
            <a:off x="6582990" y="476250"/>
            <a:ext cx="4762501" cy="57340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950"/>
              </a:spcBef>
              <a:spcAft>
                <a:spcPts val="0"/>
              </a:spcAft>
              <a:buClr>
                <a:srgbClr val="000000"/>
              </a:buClr>
              <a:buSzPts val="6500"/>
              <a:buFont typeface="Helvetica Neue"/>
              <a:buChar char="•"/>
              <a:defRPr sz="26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2950"/>
              </a:spcBef>
              <a:spcAft>
                <a:spcPts val="0"/>
              </a:spcAft>
              <a:buClr>
                <a:srgbClr val="000000"/>
              </a:buClr>
              <a:buSzPts val="6500"/>
              <a:buFont typeface="Helvetica Neue"/>
              <a:buChar char="•"/>
              <a:defRPr sz="26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2950"/>
              </a:spcBef>
              <a:spcAft>
                <a:spcPts val="0"/>
              </a:spcAft>
              <a:buClr>
                <a:srgbClr val="000000"/>
              </a:buClr>
              <a:buSzPts val="6500"/>
              <a:buFont typeface="Helvetica Neue"/>
              <a:buChar char="•"/>
              <a:defRPr sz="26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2950"/>
              </a:spcBef>
              <a:spcAft>
                <a:spcPts val="0"/>
              </a:spcAft>
              <a:buClr>
                <a:srgbClr val="000000"/>
              </a:buClr>
              <a:buSzPts val="6500"/>
              <a:buFont typeface="Helvetica Neue"/>
              <a:buChar char="•"/>
              <a:defRPr sz="26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2950"/>
              </a:spcBef>
              <a:spcAft>
                <a:spcPts val="0"/>
              </a:spcAft>
              <a:buClr>
                <a:srgbClr val="000000"/>
              </a:buClr>
              <a:buSzPts val="6500"/>
              <a:buFont typeface="Helvetica Neue"/>
              <a:buChar char="•"/>
              <a:defRPr sz="26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2950"/>
              </a:spcBef>
              <a:spcAft>
                <a:spcPts val="0"/>
              </a:spcAft>
              <a:buClr>
                <a:srgbClr val="000000"/>
              </a:buClr>
              <a:buSzPts val="6500"/>
              <a:buFont typeface="Helvetica Neue"/>
              <a:buChar char="•"/>
              <a:defRPr sz="26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2950"/>
              </a:spcBef>
              <a:spcAft>
                <a:spcPts val="0"/>
              </a:spcAft>
              <a:buClr>
                <a:srgbClr val="000000"/>
              </a:buClr>
              <a:buSzPts val="6500"/>
              <a:buFont typeface="Helvetica Neue"/>
              <a:buChar char="•"/>
              <a:defRPr sz="26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2950"/>
              </a:spcBef>
              <a:spcAft>
                <a:spcPts val="0"/>
              </a:spcAft>
              <a:buClr>
                <a:srgbClr val="000000"/>
              </a:buClr>
              <a:buSzPts val="6500"/>
              <a:buFont typeface="Helvetica Neue"/>
              <a:buChar char="•"/>
              <a:defRPr sz="26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2950"/>
              </a:spcBef>
              <a:spcAft>
                <a:spcPts val="0"/>
              </a:spcAft>
              <a:buClr>
                <a:srgbClr val="000000"/>
              </a:buClr>
              <a:buSzPts val="6500"/>
              <a:buFont typeface="Helvetica Neue"/>
              <a:buChar char="•"/>
              <a:defRPr sz="2600" b="0" i="0" u="none" strike="noStrike" cap="none">
                <a:solidFill>
                  <a:srgbClr val="000000"/>
                </a:solidFill>
                <a:latin typeface="Helvetica Neue"/>
                <a:ea typeface="Helvetica Neue"/>
                <a:cs typeface="Helvetica Neue"/>
                <a:sym typeface="Helvetica Neue"/>
              </a:defRPr>
            </a:lvl9pPr>
          </a:lstStyle>
          <a:p>
            <a:endParaRPr dirty="0"/>
          </a:p>
        </p:txBody>
      </p:sp>
      <p:sp>
        <p:nvSpPr>
          <p:cNvPr id="15" name="Google Shape;15;p3"/>
          <p:cNvSpPr txBox="1">
            <a:spLocks noGrp="1"/>
          </p:cNvSpPr>
          <p:nvPr>
            <p:ph type="title"/>
          </p:nvPr>
        </p:nvSpPr>
        <p:spPr>
          <a:xfrm>
            <a:off x="825500" y="476250"/>
            <a:ext cx="5111750" cy="2774950"/>
          </a:xfrm>
          <a:prstGeom prst="rect">
            <a:avLst/>
          </a:prstGeom>
          <a:noFill/>
          <a:ln>
            <a:noFill/>
          </a:ln>
        </p:spPr>
        <p:txBody>
          <a:bodyPr spcFirstLastPara="1" wrap="square" lIns="50800" tIns="50800" rIns="50800" bIns="50800" anchor="b" anchorCtr="0">
            <a:noAutofit/>
          </a:bodyPr>
          <a:lstStyle>
            <a:lvl1pPr lvl="0" algn="ctr">
              <a:lnSpc>
                <a:spcPct val="100000"/>
              </a:lnSpc>
              <a:spcBef>
                <a:spcPts val="0"/>
              </a:spcBef>
              <a:spcAft>
                <a:spcPts val="0"/>
              </a:spcAft>
              <a:buClr>
                <a:srgbClr val="000000"/>
              </a:buClr>
              <a:buSzPts val="8400"/>
              <a:buFont typeface="Helvetica Neue"/>
              <a:buNone/>
              <a:defRPr sz="42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6" name="Google Shape;16;p3"/>
          <p:cNvSpPr txBox="1">
            <a:spLocks noGrp="1"/>
          </p:cNvSpPr>
          <p:nvPr>
            <p:ph type="body" idx="1"/>
          </p:nvPr>
        </p:nvSpPr>
        <p:spPr>
          <a:xfrm>
            <a:off x="825500" y="3263900"/>
            <a:ext cx="5111750" cy="2863850"/>
          </a:xfrm>
          <a:prstGeom prst="rect">
            <a:avLst/>
          </a:prstGeom>
          <a:noFill/>
          <a:ln>
            <a:noFill/>
          </a:ln>
        </p:spPr>
        <p:txBody>
          <a:bodyPr spcFirstLastPara="1" wrap="square" lIns="50800" tIns="50800" rIns="50800" bIns="50800" anchor="t" anchorCtr="0">
            <a:noAutofit/>
          </a:bodyPr>
          <a:lstStyle>
            <a:lvl1pPr marL="228600" lvl="0" indent="-114300" algn="ctr">
              <a:lnSpc>
                <a:spcPct val="100000"/>
              </a:lnSpc>
              <a:spcBef>
                <a:spcPts val="0"/>
              </a:spcBef>
              <a:spcAft>
                <a:spcPts val="0"/>
              </a:spcAft>
              <a:buClr>
                <a:srgbClr val="000000"/>
              </a:buClr>
              <a:buSzPts val="5400"/>
              <a:buFont typeface="Helvetica Neue"/>
              <a:buNone/>
              <a:defRPr sz="2700"/>
            </a:lvl1pPr>
            <a:lvl2pPr marL="457200" lvl="1" indent="-114300" algn="ctr">
              <a:lnSpc>
                <a:spcPct val="100000"/>
              </a:lnSpc>
              <a:spcBef>
                <a:spcPts val="0"/>
              </a:spcBef>
              <a:spcAft>
                <a:spcPts val="0"/>
              </a:spcAft>
              <a:buClr>
                <a:srgbClr val="000000"/>
              </a:buClr>
              <a:buSzPts val="5400"/>
              <a:buFont typeface="Helvetica Neue"/>
              <a:buNone/>
              <a:defRPr sz="2700"/>
            </a:lvl2pPr>
            <a:lvl3pPr marL="685800" lvl="2" indent="-114300" algn="ctr">
              <a:lnSpc>
                <a:spcPct val="100000"/>
              </a:lnSpc>
              <a:spcBef>
                <a:spcPts val="0"/>
              </a:spcBef>
              <a:spcAft>
                <a:spcPts val="0"/>
              </a:spcAft>
              <a:buClr>
                <a:srgbClr val="000000"/>
              </a:buClr>
              <a:buSzPts val="5400"/>
              <a:buFont typeface="Helvetica Neue"/>
              <a:buNone/>
              <a:defRPr sz="2700"/>
            </a:lvl3pPr>
            <a:lvl4pPr marL="914400" lvl="3" indent="-114300" algn="ctr">
              <a:lnSpc>
                <a:spcPct val="100000"/>
              </a:lnSpc>
              <a:spcBef>
                <a:spcPts val="0"/>
              </a:spcBef>
              <a:spcAft>
                <a:spcPts val="0"/>
              </a:spcAft>
              <a:buClr>
                <a:srgbClr val="000000"/>
              </a:buClr>
              <a:buSzPts val="5400"/>
              <a:buFont typeface="Helvetica Neue"/>
              <a:buNone/>
              <a:defRPr sz="2700"/>
            </a:lvl4pPr>
            <a:lvl5pPr marL="1143000" lvl="4" indent="-114300" algn="ctr">
              <a:lnSpc>
                <a:spcPct val="100000"/>
              </a:lnSpc>
              <a:spcBef>
                <a:spcPts val="0"/>
              </a:spcBef>
              <a:spcAft>
                <a:spcPts val="0"/>
              </a:spcAft>
              <a:buClr>
                <a:srgbClr val="000000"/>
              </a:buClr>
              <a:buSzPts val="5400"/>
              <a:buFont typeface="Helvetica Neue"/>
              <a:buNone/>
              <a:defRPr sz="2700"/>
            </a:lvl5pPr>
            <a:lvl6pPr marL="1371600" lvl="5" indent="-185738" algn="l">
              <a:lnSpc>
                <a:spcPct val="100000"/>
              </a:lnSpc>
              <a:spcBef>
                <a:spcPts val="2950"/>
              </a:spcBef>
              <a:spcAft>
                <a:spcPts val="0"/>
              </a:spcAft>
              <a:buClr>
                <a:srgbClr val="000000"/>
              </a:buClr>
              <a:buSzPts val="2250"/>
              <a:buChar char="•"/>
              <a:defRPr/>
            </a:lvl6pPr>
            <a:lvl7pPr marL="1600200" lvl="6" indent="-185738" algn="l">
              <a:lnSpc>
                <a:spcPct val="100000"/>
              </a:lnSpc>
              <a:spcBef>
                <a:spcPts val="2950"/>
              </a:spcBef>
              <a:spcAft>
                <a:spcPts val="0"/>
              </a:spcAft>
              <a:buClr>
                <a:srgbClr val="000000"/>
              </a:buClr>
              <a:buSzPts val="2250"/>
              <a:buChar char="•"/>
              <a:defRPr/>
            </a:lvl7pPr>
            <a:lvl8pPr marL="1828800" lvl="7" indent="-185738" algn="l">
              <a:lnSpc>
                <a:spcPct val="100000"/>
              </a:lnSpc>
              <a:spcBef>
                <a:spcPts val="2950"/>
              </a:spcBef>
              <a:spcAft>
                <a:spcPts val="0"/>
              </a:spcAft>
              <a:buClr>
                <a:srgbClr val="000000"/>
              </a:buClr>
              <a:buSzPts val="2250"/>
              <a:buChar char="•"/>
              <a:defRPr/>
            </a:lvl8pPr>
            <a:lvl9pPr marL="2057400" lvl="8" indent="-185738" algn="l">
              <a:lnSpc>
                <a:spcPct val="100000"/>
              </a:lnSpc>
              <a:spcBef>
                <a:spcPts val="2950"/>
              </a:spcBef>
              <a:spcAft>
                <a:spcPts val="0"/>
              </a:spcAft>
              <a:buClr>
                <a:srgbClr val="000000"/>
              </a:buClr>
              <a:buSzPts val="2250"/>
              <a:buChar char="•"/>
              <a:defRPr/>
            </a:lvl9pPr>
          </a:lstStyle>
          <a:p>
            <a:endParaRPr/>
          </a:p>
        </p:txBody>
      </p:sp>
      <p:sp>
        <p:nvSpPr>
          <p:cNvPr id="17" name="Google Shape;17;p3"/>
          <p:cNvSpPr txBox="1">
            <a:spLocks noGrp="1"/>
          </p:cNvSpPr>
          <p:nvPr>
            <p:ph type="sldNum" idx="12"/>
          </p:nvPr>
        </p:nvSpPr>
        <p:spPr>
          <a:xfrm>
            <a:off x="5979516" y="6540500"/>
            <a:ext cx="226619" cy="23053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12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12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12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12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12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12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12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12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1200" b="0">
                <a:latin typeface="Helvetica Neue Light"/>
                <a:ea typeface="Helvetica Neue Light"/>
                <a:cs typeface="Helvetica Neue Light"/>
                <a:sym typeface="Helvetica Neue Light"/>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525111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99C8-91CB-3D4F-9016-EA10DF92056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E8C071D-6C61-B546-BFA9-0BF1F035F8B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6FA35C-9FFD-DC4E-836F-1E2A1DDDC67D}"/>
              </a:ext>
            </a:extLst>
          </p:cNvPr>
          <p:cNvSpPr>
            <a:spLocks noGrp="1"/>
          </p:cNvSpPr>
          <p:nvPr>
            <p:ph type="dt" sz="half" idx="10"/>
          </p:nvPr>
        </p:nvSpPr>
        <p:spPr/>
        <p:txBody>
          <a:bodyPr/>
          <a:lstStyle/>
          <a:p>
            <a:fld id="{F78B977F-EC78-CF46-BAA1-F20F92A776FA}" type="datetimeFigureOut">
              <a:rPr lang="en-US" smtClean="0"/>
              <a:t>9/30/19</a:t>
            </a:fld>
            <a:endParaRPr lang="en-US"/>
          </a:p>
        </p:txBody>
      </p:sp>
      <p:sp>
        <p:nvSpPr>
          <p:cNvPr id="5" name="Footer Placeholder 4">
            <a:extLst>
              <a:ext uri="{FF2B5EF4-FFF2-40B4-BE49-F238E27FC236}">
                <a16:creationId xmlns:a16="http://schemas.microsoft.com/office/drawing/2014/main" id="{5A536E28-A220-8541-AB24-C1FD717FB6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94F20-E2A7-5F41-B3A2-417BA29D3CDC}"/>
              </a:ext>
            </a:extLst>
          </p:cNvPr>
          <p:cNvSpPr>
            <a:spLocks noGrp="1"/>
          </p:cNvSpPr>
          <p:nvPr>
            <p:ph type="sldNum" sz="quarter" idx="12"/>
          </p:nvPr>
        </p:nvSpPr>
        <p:spPr/>
        <p:txBody>
          <a:bodyPr/>
          <a:lstStyle/>
          <a:p>
            <a:fld id="{5091C804-CAA1-2F4E-8182-E33FD5EDC933}" type="slidenum">
              <a:rPr lang="en-US" smtClean="0"/>
              <a:t>‹#›</a:t>
            </a:fld>
            <a:endParaRPr lang="en-US"/>
          </a:p>
        </p:txBody>
      </p:sp>
    </p:spTree>
    <p:extLst>
      <p:ext uri="{BB962C8B-B14F-4D97-AF65-F5344CB8AC3E}">
        <p14:creationId xmlns:p14="http://schemas.microsoft.com/office/powerpoint/2010/main" val="3893475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80B4-170B-754B-B3E2-ADD3537958A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EA3F81B-82D6-9B4C-9596-4B63C18441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53CA8B-2A37-DC42-ABB5-3E11DBB085F7}"/>
              </a:ext>
            </a:extLst>
          </p:cNvPr>
          <p:cNvSpPr>
            <a:spLocks noGrp="1"/>
          </p:cNvSpPr>
          <p:nvPr>
            <p:ph type="dt" sz="half" idx="10"/>
          </p:nvPr>
        </p:nvSpPr>
        <p:spPr/>
        <p:txBody>
          <a:bodyPr/>
          <a:lstStyle/>
          <a:p>
            <a:fld id="{F78B977F-EC78-CF46-BAA1-F20F92A776FA}" type="datetimeFigureOut">
              <a:rPr lang="en-US" smtClean="0"/>
              <a:t>9/30/19</a:t>
            </a:fld>
            <a:endParaRPr lang="en-US"/>
          </a:p>
        </p:txBody>
      </p:sp>
      <p:sp>
        <p:nvSpPr>
          <p:cNvPr id="5" name="Footer Placeholder 4">
            <a:extLst>
              <a:ext uri="{FF2B5EF4-FFF2-40B4-BE49-F238E27FC236}">
                <a16:creationId xmlns:a16="http://schemas.microsoft.com/office/drawing/2014/main" id="{8A732CD3-184E-284F-AA0D-00C60938D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7F89A-91D4-1441-9445-F1674AEF0D4F}"/>
              </a:ext>
            </a:extLst>
          </p:cNvPr>
          <p:cNvSpPr>
            <a:spLocks noGrp="1"/>
          </p:cNvSpPr>
          <p:nvPr>
            <p:ph type="sldNum" sz="quarter" idx="12"/>
          </p:nvPr>
        </p:nvSpPr>
        <p:spPr/>
        <p:txBody>
          <a:bodyPr/>
          <a:lstStyle/>
          <a:p>
            <a:fld id="{5091C804-CAA1-2F4E-8182-E33FD5EDC933}" type="slidenum">
              <a:rPr lang="en-US" smtClean="0"/>
              <a:t>‹#›</a:t>
            </a:fld>
            <a:endParaRPr lang="en-US"/>
          </a:p>
        </p:txBody>
      </p:sp>
    </p:spTree>
    <p:extLst>
      <p:ext uri="{BB962C8B-B14F-4D97-AF65-F5344CB8AC3E}">
        <p14:creationId xmlns:p14="http://schemas.microsoft.com/office/powerpoint/2010/main" val="299185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A59BD-A807-E645-A4BB-B7E3B117F59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80EFA2D-9A98-2040-8315-302C72873B1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48B7664-34F6-994F-A5FE-014D9CED396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AA53EF7-86E4-1547-8DDA-B0563ABAD2D3}"/>
              </a:ext>
            </a:extLst>
          </p:cNvPr>
          <p:cNvSpPr>
            <a:spLocks noGrp="1"/>
          </p:cNvSpPr>
          <p:nvPr>
            <p:ph type="dt" sz="half" idx="10"/>
          </p:nvPr>
        </p:nvSpPr>
        <p:spPr/>
        <p:txBody>
          <a:bodyPr/>
          <a:lstStyle/>
          <a:p>
            <a:fld id="{F78B977F-EC78-CF46-BAA1-F20F92A776FA}" type="datetimeFigureOut">
              <a:rPr lang="en-US" smtClean="0"/>
              <a:t>9/30/19</a:t>
            </a:fld>
            <a:endParaRPr lang="en-US"/>
          </a:p>
        </p:txBody>
      </p:sp>
      <p:sp>
        <p:nvSpPr>
          <p:cNvPr id="6" name="Footer Placeholder 5">
            <a:extLst>
              <a:ext uri="{FF2B5EF4-FFF2-40B4-BE49-F238E27FC236}">
                <a16:creationId xmlns:a16="http://schemas.microsoft.com/office/drawing/2014/main" id="{31312D52-BDE5-A843-B815-B7E0546896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69E54F-F55F-224C-A798-78D59A96431F}"/>
              </a:ext>
            </a:extLst>
          </p:cNvPr>
          <p:cNvSpPr>
            <a:spLocks noGrp="1"/>
          </p:cNvSpPr>
          <p:nvPr>
            <p:ph type="sldNum" sz="quarter" idx="12"/>
          </p:nvPr>
        </p:nvSpPr>
        <p:spPr/>
        <p:txBody>
          <a:bodyPr/>
          <a:lstStyle/>
          <a:p>
            <a:fld id="{5091C804-CAA1-2F4E-8182-E33FD5EDC933}" type="slidenum">
              <a:rPr lang="en-US" smtClean="0"/>
              <a:t>‹#›</a:t>
            </a:fld>
            <a:endParaRPr lang="en-US"/>
          </a:p>
        </p:txBody>
      </p:sp>
    </p:spTree>
    <p:extLst>
      <p:ext uri="{BB962C8B-B14F-4D97-AF65-F5344CB8AC3E}">
        <p14:creationId xmlns:p14="http://schemas.microsoft.com/office/powerpoint/2010/main" val="179224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F3777-7323-FA4B-96AD-BF9B00BD711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89B9A6F-56A7-6442-8776-87429FDFFD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E29B8A-CF04-DE46-B2C0-9C86CA274DD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B022BF7-8C73-8E4B-BE8E-BC0B463BB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50E5ABC-FF7B-F24D-B8F2-B6F73DA7402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3DA5925-9F1D-3046-BACB-35FE1C491D63}"/>
              </a:ext>
            </a:extLst>
          </p:cNvPr>
          <p:cNvSpPr>
            <a:spLocks noGrp="1"/>
          </p:cNvSpPr>
          <p:nvPr>
            <p:ph type="dt" sz="half" idx="10"/>
          </p:nvPr>
        </p:nvSpPr>
        <p:spPr/>
        <p:txBody>
          <a:bodyPr/>
          <a:lstStyle/>
          <a:p>
            <a:fld id="{F78B977F-EC78-CF46-BAA1-F20F92A776FA}" type="datetimeFigureOut">
              <a:rPr lang="en-US" smtClean="0"/>
              <a:t>9/30/19</a:t>
            </a:fld>
            <a:endParaRPr lang="en-US"/>
          </a:p>
        </p:txBody>
      </p:sp>
      <p:sp>
        <p:nvSpPr>
          <p:cNvPr id="8" name="Footer Placeholder 7">
            <a:extLst>
              <a:ext uri="{FF2B5EF4-FFF2-40B4-BE49-F238E27FC236}">
                <a16:creationId xmlns:a16="http://schemas.microsoft.com/office/drawing/2014/main" id="{AF7FC2E8-6402-AB4C-B848-73C79A096A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F119B0-0F18-E945-AA7B-B1BB196B285C}"/>
              </a:ext>
            </a:extLst>
          </p:cNvPr>
          <p:cNvSpPr>
            <a:spLocks noGrp="1"/>
          </p:cNvSpPr>
          <p:nvPr>
            <p:ph type="sldNum" sz="quarter" idx="12"/>
          </p:nvPr>
        </p:nvSpPr>
        <p:spPr/>
        <p:txBody>
          <a:bodyPr/>
          <a:lstStyle/>
          <a:p>
            <a:fld id="{5091C804-CAA1-2F4E-8182-E33FD5EDC933}" type="slidenum">
              <a:rPr lang="en-US" smtClean="0"/>
              <a:t>‹#›</a:t>
            </a:fld>
            <a:endParaRPr lang="en-US"/>
          </a:p>
        </p:txBody>
      </p:sp>
    </p:spTree>
    <p:extLst>
      <p:ext uri="{BB962C8B-B14F-4D97-AF65-F5344CB8AC3E}">
        <p14:creationId xmlns:p14="http://schemas.microsoft.com/office/powerpoint/2010/main" val="378409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FE378-3810-AC46-8BC2-C7BB74F3FC7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E942CF3-1958-C043-9160-DD4E9F563730}"/>
              </a:ext>
            </a:extLst>
          </p:cNvPr>
          <p:cNvSpPr>
            <a:spLocks noGrp="1"/>
          </p:cNvSpPr>
          <p:nvPr>
            <p:ph type="dt" sz="half" idx="10"/>
          </p:nvPr>
        </p:nvSpPr>
        <p:spPr/>
        <p:txBody>
          <a:bodyPr/>
          <a:lstStyle/>
          <a:p>
            <a:fld id="{F78B977F-EC78-CF46-BAA1-F20F92A776FA}" type="datetimeFigureOut">
              <a:rPr lang="en-US" smtClean="0"/>
              <a:t>9/30/19</a:t>
            </a:fld>
            <a:endParaRPr lang="en-US"/>
          </a:p>
        </p:txBody>
      </p:sp>
      <p:sp>
        <p:nvSpPr>
          <p:cNvPr id="4" name="Footer Placeholder 3">
            <a:extLst>
              <a:ext uri="{FF2B5EF4-FFF2-40B4-BE49-F238E27FC236}">
                <a16:creationId xmlns:a16="http://schemas.microsoft.com/office/drawing/2014/main" id="{1564836A-D991-DE4D-8592-6CBAFA0D17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4369A1-F0D4-0F47-BDA7-ECCB1AA702EF}"/>
              </a:ext>
            </a:extLst>
          </p:cNvPr>
          <p:cNvSpPr>
            <a:spLocks noGrp="1"/>
          </p:cNvSpPr>
          <p:nvPr>
            <p:ph type="sldNum" sz="quarter" idx="12"/>
          </p:nvPr>
        </p:nvSpPr>
        <p:spPr/>
        <p:txBody>
          <a:bodyPr/>
          <a:lstStyle/>
          <a:p>
            <a:fld id="{5091C804-CAA1-2F4E-8182-E33FD5EDC933}" type="slidenum">
              <a:rPr lang="en-US" smtClean="0"/>
              <a:t>‹#›</a:t>
            </a:fld>
            <a:endParaRPr lang="en-US"/>
          </a:p>
        </p:txBody>
      </p:sp>
    </p:spTree>
    <p:extLst>
      <p:ext uri="{BB962C8B-B14F-4D97-AF65-F5344CB8AC3E}">
        <p14:creationId xmlns:p14="http://schemas.microsoft.com/office/powerpoint/2010/main" val="413488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C44759-6117-2D46-BE6E-1B140AA360E2}"/>
              </a:ext>
            </a:extLst>
          </p:cNvPr>
          <p:cNvSpPr>
            <a:spLocks noGrp="1"/>
          </p:cNvSpPr>
          <p:nvPr>
            <p:ph type="dt" sz="half" idx="10"/>
          </p:nvPr>
        </p:nvSpPr>
        <p:spPr/>
        <p:txBody>
          <a:bodyPr/>
          <a:lstStyle/>
          <a:p>
            <a:fld id="{F78B977F-EC78-CF46-BAA1-F20F92A776FA}" type="datetimeFigureOut">
              <a:rPr lang="en-US" smtClean="0"/>
              <a:t>9/30/19</a:t>
            </a:fld>
            <a:endParaRPr lang="en-US"/>
          </a:p>
        </p:txBody>
      </p:sp>
      <p:sp>
        <p:nvSpPr>
          <p:cNvPr id="3" name="Footer Placeholder 2">
            <a:extLst>
              <a:ext uri="{FF2B5EF4-FFF2-40B4-BE49-F238E27FC236}">
                <a16:creationId xmlns:a16="http://schemas.microsoft.com/office/drawing/2014/main" id="{3C615550-866B-C241-905C-8B78262235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E14648-19F9-6A4F-9558-F58252FBA97E}"/>
              </a:ext>
            </a:extLst>
          </p:cNvPr>
          <p:cNvSpPr>
            <a:spLocks noGrp="1"/>
          </p:cNvSpPr>
          <p:nvPr>
            <p:ph type="sldNum" sz="quarter" idx="12"/>
          </p:nvPr>
        </p:nvSpPr>
        <p:spPr/>
        <p:txBody>
          <a:bodyPr/>
          <a:lstStyle/>
          <a:p>
            <a:fld id="{5091C804-CAA1-2F4E-8182-E33FD5EDC933}" type="slidenum">
              <a:rPr lang="en-US" smtClean="0"/>
              <a:t>‹#›</a:t>
            </a:fld>
            <a:endParaRPr lang="en-US"/>
          </a:p>
        </p:txBody>
      </p:sp>
    </p:spTree>
    <p:extLst>
      <p:ext uri="{BB962C8B-B14F-4D97-AF65-F5344CB8AC3E}">
        <p14:creationId xmlns:p14="http://schemas.microsoft.com/office/powerpoint/2010/main" val="288682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BC2FF-82B4-FC45-A15D-D0F90A8C1B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0B2A88D-7CCF-0148-AE1A-980D3DF99F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7FB4AB5-4E6D-CE4E-9BAA-CAF0DDD22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B040428-FC24-2F43-8E7C-26505A5AEF91}"/>
              </a:ext>
            </a:extLst>
          </p:cNvPr>
          <p:cNvSpPr>
            <a:spLocks noGrp="1"/>
          </p:cNvSpPr>
          <p:nvPr>
            <p:ph type="dt" sz="half" idx="10"/>
          </p:nvPr>
        </p:nvSpPr>
        <p:spPr/>
        <p:txBody>
          <a:bodyPr/>
          <a:lstStyle/>
          <a:p>
            <a:fld id="{F78B977F-EC78-CF46-BAA1-F20F92A776FA}" type="datetimeFigureOut">
              <a:rPr lang="en-US" smtClean="0"/>
              <a:t>9/30/19</a:t>
            </a:fld>
            <a:endParaRPr lang="en-US"/>
          </a:p>
        </p:txBody>
      </p:sp>
      <p:sp>
        <p:nvSpPr>
          <p:cNvPr id="6" name="Footer Placeholder 5">
            <a:extLst>
              <a:ext uri="{FF2B5EF4-FFF2-40B4-BE49-F238E27FC236}">
                <a16:creationId xmlns:a16="http://schemas.microsoft.com/office/drawing/2014/main" id="{A606E7A2-29B5-954B-8CE1-6A4D790862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C536F3-6DC7-0C41-BEF6-4DFD80C0E55A}"/>
              </a:ext>
            </a:extLst>
          </p:cNvPr>
          <p:cNvSpPr>
            <a:spLocks noGrp="1"/>
          </p:cNvSpPr>
          <p:nvPr>
            <p:ph type="sldNum" sz="quarter" idx="12"/>
          </p:nvPr>
        </p:nvSpPr>
        <p:spPr/>
        <p:txBody>
          <a:bodyPr/>
          <a:lstStyle/>
          <a:p>
            <a:fld id="{5091C804-CAA1-2F4E-8182-E33FD5EDC933}" type="slidenum">
              <a:rPr lang="en-US" smtClean="0"/>
              <a:t>‹#›</a:t>
            </a:fld>
            <a:endParaRPr lang="en-US"/>
          </a:p>
        </p:txBody>
      </p:sp>
    </p:spTree>
    <p:extLst>
      <p:ext uri="{BB962C8B-B14F-4D97-AF65-F5344CB8AC3E}">
        <p14:creationId xmlns:p14="http://schemas.microsoft.com/office/powerpoint/2010/main" val="91720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C666-3C91-BF42-B311-440F3CFD28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0869196-11C6-5A4C-B522-AC86C4A2C1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2D77AD-9317-6643-9E87-A10207C156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713239E-8FD6-044B-9C53-4E6CAB4EC290}"/>
              </a:ext>
            </a:extLst>
          </p:cNvPr>
          <p:cNvSpPr>
            <a:spLocks noGrp="1"/>
          </p:cNvSpPr>
          <p:nvPr>
            <p:ph type="dt" sz="half" idx="10"/>
          </p:nvPr>
        </p:nvSpPr>
        <p:spPr/>
        <p:txBody>
          <a:bodyPr/>
          <a:lstStyle/>
          <a:p>
            <a:fld id="{F78B977F-EC78-CF46-BAA1-F20F92A776FA}" type="datetimeFigureOut">
              <a:rPr lang="en-US" smtClean="0"/>
              <a:t>9/30/19</a:t>
            </a:fld>
            <a:endParaRPr lang="en-US"/>
          </a:p>
        </p:txBody>
      </p:sp>
      <p:sp>
        <p:nvSpPr>
          <p:cNvPr id="6" name="Footer Placeholder 5">
            <a:extLst>
              <a:ext uri="{FF2B5EF4-FFF2-40B4-BE49-F238E27FC236}">
                <a16:creationId xmlns:a16="http://schemas.microsoft.com/office/drawing/2014/main" id="{3D7B1A45-642E-DF44-AEED-7BE0D5BA84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9F49B-7C4C-A446-B285-AFAFAB50B289}"/>
              </a:ext>
            </a:extLst>
          </p:cNvPr>
          <p:cNvSpPr>
            <a:spLocks noGrp="1"/>
          </p:cNvSpPr>
          <p:nvPr>
            <p:ph type="sldNum" sz="quarter" idx="12"/>
          </p:nvPr>
        </p:nvSpPr>
        <p:spPr/>
        <p:txBody>
          <a:bodyPr/>
          <a:lstStyle/>
          <a:p>
            <a:fld id="{5091C804-CAA1-2F4E-8182-E33FD5EDC933}" type="slidenum">
              <a:rPr lang="en-US" smtClean="0"/>
              <a:t>‹#›</a:t>
            </a:fld>
            <a:endParaRPr lang="en-US"/>
          </a:p>
        </p:txBody>
      </p:sp>
    </p:spTree>
    <p:extLst>
      <p:ext uri="{BB962C8B-B14F-4D97-AF65-F5344CB8AC3E}">
        <p14:creationId xmlns:p14="http://schemas.microsoft.com/office/powerpoint/2010/main" val="4167643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CDEF95-9DAF-FA48-9EE0-9B291F8E35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20B0C7A-8515-D344-8C8F-6198509F0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2EAC84-4560-2A4B-8314-22726F2065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8B977F-EC78-CF46-BAA1-F20F92A776FA}" type="datetimeFigureOut">
              <a:rPr lang="en-US" smtClean="0"/>
              <a:t>9/30/19</a:t>
            </a:fld>
            <a:endParaRPr lang="en-US"/>
          </a:p>
        </p:txBody>
      </p:sp>
      <p:sp>
        <p:nvSpPr>
          <p:cNvPr id="5" name="Footer Placeholder 4">
            <a:extLst>
              <a:ext uri="{FF2B5EF4-FFF2-40B4-BE49-F238E27FC236}">
                <a16:creationId xmlns:a16="http://schemas.microsoft.com/office/drawing/2014/main" id="{8B9B88BD-0A9D-654C-A821-71BEBC3FE4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93E58B-0B8B-FE40-90A9-72507E94AD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1C804-CAA1-2F4E-8182-E33FD5EDC933}" type="slidenum">
              <a:rPr lang="en-US" smtClean="0"/>
              <a:t>‹#›</a:t>
            </a:fld>
            <a:endParaRPr lang="en-US"/>
          </a:p>
        </p:txBody>
      </p:sp>
    </p:spTree>
    <p:extLst>
      <p:ext uri="{BB962C8B-B14F-4D97-AF65-F5344CB8AC3E}">
        <p14:creationId xmlns:p14="http://schemas.microsoft.com/office/powerpoint/2010/main" val="326581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8.jpe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6C769C-05FE-B246-BB6A-FEC246B0BE23}"/>
              </a:ext>
            </a:extLst>
          </p:cNvPr>
          <p:cNvSpPr>
            <a:spLocks noGrp="1"/>
          </p:cNvSpPr>
          <p:nvPr>
            <p:ph type="title"/>
          </p:nvPr>
        </p:nvSpPr>
        <p:spPr>
          <a:xfrm>
            <a:off x="648929" y="629266"/>
            <a:ext cx="3651467" cy="1676603"/>
          </a:xfrm>
        </p:spPr>
        <p:txBody>
          <a:bodyPr vert="horz" lIns="91440" tIns="45720" rIns="91440" bIns="45720" rtlCol="0" anchor="ctr">
            <a:normAutofit/>
          </a:bodyPr>
          <a:lstStyle/>
          <a:p>
            <a:pPr algn="l">
              <a:lnSpc>
                <a:spcPct val="90000"/>
              </a:lnSpc>
              <a:spcBef>
                <a:spcPct val="0"/>
              </a:spcBef>
            </a:pPr>
            <a:r>
              <a:rPr lang="en-US" sz="4400" b="1"/>
              <a:t>WHO definition</a:t>
            </a:r>
            <a:endParaRPr lang="en-US" sz="4400"/>
          </a:p>
        </p:txBody>
      </p:sp>
      <p:sp>
        <p:nvSpPr>
          <p:cNvPr id="8" name="Text Placeholder 7">
            <a:extLst>
              <a:ext uri="{FF2B5EF4-FFF2-40B4-BE49-F238E27FC236}">
                <a16:creationId xmlns:a16="http://schemas.microsoft.com/office/drawing/2014/main" id="{EB37A183-A026-8148-A56F-11B41C6B46E5}"/>
              </a:ext>
            </a:extLst>
          </p:cNvPr>
          <p:cNvSpPr>
            <a:spLocks noGrp="1"/>
          </p:cNvSpPr>
          <p:nvPr>
            <p:ph type="body" idx="1"/>
          </p:nvPr>
        </p:nvSpPr>
        <p:spPr>
          <a:xfrm>
            <a:off x="648931" y="2438400"/>
            <a:ext cx="3651466" cy="3785419"/>
          </a:xfrm>
        </p:spPr>
        <p:txBody>
          <a:bodyPr vert="horz" lIns="91440" tIns="45720" rIns="91440" bIns="45720" rtlCol="0">
            <a:normAutofit fontScale="85000" lnSpcReduction="10000"/>
          </a:bodyPr>
          <a:lstStyle/>
          <a:p>
            <a:pPr marL="0" indent="0" algn="l">
              <a:lnSpc>
                <a:spcPct val="90000"/>
              </a:lnSpc>
              <a:spcAft>
                <a:spcPts val="600"/>
              </a:spcAft>
            </a:pPr>
            <a:endParaRPr lang="en-US" sz="1800" b="1" dirty="0"/>
          </a:p>
          <a:p>
            <a:pPr marL="0" indent="0" algn="l">
              <a:lnSpc>
                <a:spcPct val="90000"/>
              </a:lnSpc>
              <a:spcAft>
                <a:spcPts val="600"/>
              </a:spcAft>
            </a:pPr>
            <a:r>
              <a:rPr lang="en-US" sz="4000" b="1" dirty="0"/>
              <a:t>Health</a:t>
            </a:r>
            <a:r>
              <a:rPr lang="en-US" sz="4000" dirty="0"/>
              <a:t> is a state of complete physical, mental and social well-being and not merely the absence of disease or infirmity.</a:t>
            </a:r>
          </a:p>
        </p:txBody>
      </p:sp>
      <p:pic>
        <p:nvPicPr>
          <p:cNvPr id="6" name="Picture 5">
            <a:extLst>
              <a:ext uri="{FF2B5EF4-FFF2-40B4-BE49-F238E27FC236}">
                <a16:creationId xmlns:a16="http://schemas.microsoft.com/office/drawing/2014/main" id="{81DF4DF0-8FE0-7843-8904-421AD933CDED}"/>
              </a:ext>
            </a:extLst>
          </p:cNvPr>
          <p:cNvPicPr>
            <a:picLocks noChangeAspect="1"/>
          </p:cNvPicPr>
          <p:nvPr/>
        </p:nvPicPr>
        <p:blipFill rotWithShape="1">
          <a:blip r:embed="rId2"/>
          <a:srcRect l="262" r="4473" b="1"/>
          <a:stretch/>
        </p:blipFill>
        <p:spPr>
          <a:xfrm>
            <a:off x="4639056" y="10"/>
            <a:ext cx="7552944" cy="6857990"/>
          </a:xfrm>
          <a:prstGeom prst="rect">
            <a:avLst/>
          </a:prstGeom>
          <a:effectLst/>
        </p:spPr>
      </p:pic>
    </p:spTree>
    <p:extLst>
      <p:ext uri="{BB962C8B-B14F-4D97-AF65-F5344CB8AC3E}">
        <p14:creationId xmlns:p14="http://schemas.microsoft.com/office/powerpoint/2010/main" val="3054453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p:cNvSpPr txBox="1">
            <a:spLocks noGrp="1"/>
          </p:cNvSpPr>
          <p:nvPr>
            <p:ph type="ctrTitle"/>
          </p:nvPr>
        </p:nvSpPr>
        <p:spPr>
          <a:xfrm>
            <a:off x="342900" y="262327"/>
            <a:ext cx="10960100" cy="5796671"/>
          </a:xfrm>
          <a:prstGeom prst="rect">
            <a:avLst/>
          </a:prstGeom>
        </p:spPr>
        <p:txBody>
          <a:bodyPr>
            <a:normAutofit fontScale="90000"/>
          </a:bodyPr>
          <a:lstStyle/>
          <a:p>
            <a:pPr marL="228600" indent="-228600" algn="l">
              <a:buFont typeface="Arial" panose="020B0604020202020204" pitchFamily="34" charset="0"/>
              <a:buChar char="•"/>
            </a:pPr>
            <a:br>
              <a:rPr lang="en-US" sz="1350" b="1" dirty="0"/>
            </a:br>
            <a:br>
              <a:rPr lang="en-US" sz="1350" b="1" dirty="0"/>
            </a:br>
            <a:br>
              <a:rPr lang="en-US" sz="1350" b="1" dirty="0"/>
            </a:br>
            <a:br>
              <a:rPr lang="en-US" sz="1350" b="1" dirty="0"/>
            </a:br>
            <a:r>
              <a:rPr lang="en-US" sz="1800" b="1" dirty="0"/>
              <a:t>Create Gloucestershire - a manifesto 2012-2020</a:t>
            </a:r>
            <a:br>
              <a:rPr lang="en-GB" sz="1800" dirty="0"/>
            </a:br>
            <a:r>
              <a:rPr lang="en-US" sz="1800" b="1" dirty="0"/>
              <a:t>Eight Ambitions - Eight Year</a:t>
            </a:r>
            <a:r>
              <a:rPr lang="en-US" sz="1800" dirty="0"/>
              <a:t> </a:t>
            </a:r>
            <a:br>
              <a:rPr lang="en-US" sz="1800" dirty="0"/>
            </a:br>
            <a:br>
              <a:rPr lang="en-US" sz="1350" dirty="0"/>
            </a:br>
            <a:br>
              <a:rPr lang="en-GB" sz="1350" dirty="0"/>
            </a:br>
            <a:r>
              <a:rPr lang="en-US" sz="1350" dirty="0"/>
              <a:t>1.A cultural life that is meaningful, fully accessible and affordable to all the people who live here and which is a honey pot for successful businesses and tourists</a:t>
            </a:r>
            <a:br>
              <a:rPr lang="en-US" sz="1350" dirty="0"/>
            </a:br>
            <a:br>
              <a:rPr lang="en-GB" sz="1350" dirty="0"/>
            </a:br>
            <a:r>
              <a:rPr lang="en-US" sz="1350" dirty="0"/>
              <a:t>2.A vibrant community of artists who feel nurtured and celebrated from first steps through to international career</a:t>
            </a:r>
            <a:br>
              <a:rPr lang="en-US" sz="1350" dirty="0"/>
            </a:br>
            <a:br>
              <a:rPr lang="en-GB" sz="1350" dirty="0"/>
            </a:br>
            <a:r>
              <a:rPr lang="en-US" sz="1350" dirty="0"/>
              <a:t>3.Audiences that are engaged, involved and diverse so that the best artists and companies want to work here</a:t>
            </a:r>
            <a:br>
              <a:rPr lang="en-US" sz="1350" dirty="0"/>
            </a:br>
            <a:br>
              <a:rPr lang="en-GB" sz="1350" dirty="0"/>
            </a:br>
            <a:r>
              <a:rPr lang="en-GB" sz="1350" dirty="0"/>
              <a:t>4. </a:t>
            </a:r>
            <a:r>
              <a:rPr lang="en-US" sz="1350" dirty="0"/>
              <a:t>Cultural venues, festivals and events across the six districts that welcome and generate fresh, inspiring and risk-taking work of an excellent standard</a:t>
            </a:r>
            <a:br>
              <a:rPr lang="en-US" sz="1350" dirty="0"/>
            </a:br>
            <a:br>
              <a:rPr lang="en-GB" sz="1350" dirty="0"/>
            </a:br>
            <a:r>
              <a:rPr lang="en-GB" sz="1350" dirty="0"/>
              <a:t>5.</a:t>
            </a:r>
            <a:r>
              <a:rPr lang="en-US" sz="1350" dirty="0"/>
              <a:t>First-class communication that shouts about and celebrates Gloucestershire’s cultural life</a:t>
            </a:r>
            <a:br>
              <a:rPr lang="en-US" sz="1350" dirty="0"/>
            </a:br>
            <a:br>
              <a:rPr lang="en-GB" sz="1350" dirty="0"/>
            </a:br>
            <a:r>
              <a:rPr lang="en-GB" sz="1350" dirty="0"/>
              <a:t>6.</a:t>
            </a:r>
            <a:r>
              <a:rPr lang="en-US" sz="1350" dirty="0"/>
              <a:t>Culture as a visible and cherished thread that runs through all strands of public policy – social, economic and environmental</a:t>
            </a:r>
            <a:br>
              <a:rPr lang="en-US" sz="1350" dirty="0"/>
            </a:br>
            <a:br>
              <a:rPr lang="en-GB" sz="1350" dirty="0"/>
            </a:br>
            <a:r>
              <a:rPr lang="en-GB" sz="1350" dirty="0"/>
              <a:t>7.</a:t>
            </a:r>
            <a:r>
              <a:rPr lang="en-US" sz="1350" dirty="0"/>
              <a:t> Education that introduces and teaches arts and creativity at school and in other settings with the same dedication that’s given to the teaching of numeracy and literacy</a:t>
            </a:r>
            <a:br>
              <a:rPr lang="en-US" sz="1350" dirty="0"/>
            </a:br>
            <a:br>
              <a:rPr lang="en-GB" sz="2450" b="1" dirty="0"/>
            </a:br>
            <a:r>
              <a:rPr lang="en-GB" sz="2450" b="1" dirty="0"/>
              <a:t>8.A</a:t>
            </a:r>
            <a:r>
              <a:rPr lang="en-US" sz="2450" b="1" dirty="0" err="1"/>
              <a:t>rts</a:t>
            </a:r>
            <a:r>
              <a:rPr lang="en-US" sz="2450" b="1" dirty="0"/>
              <a:t> and culture “prescribed” as commonly as medicine, providing a preventative and therapeutic solution for those with health and emotional challenges.</a:t>
            </a:r>
            <a:br>
              <a:rPr lang="en-GB" sz="4800" dirty="0"/>
            </a:br>
            <a:br>
              <a:rPr lang="en-GB" dirty="0"/>
            </a:br>
            <a:endParaRPr dirty="0"/>
          </a:p>
        </p:txBody>
      </p:sp>
      <p:sp>
        <p:nvSpPr>
          <p:cNvPr id="120" name="Body"/>
          <p:cNvSpPr txBox="1">
            <a:spLocks noGrp="1"/>
          </p:cNvSpPr>
          <p:nvPr>
            <p:ph type="subTitle" sz="quarter" idx="1"/>
          </p:nvPr>
        </p:nvSpPr>
        <p:spPr>
          <a:xfrm>
            <a:off x="889000" y="1797393"/>
            <a:ext cx="10414000" cy="153328"/>
          </a:xfrm>
          <a:prstGeom prst="rect">
            <a:avLst/>
          </a:prstGeom>
        </p:spPr>
        <p:txBody>
          <a:bodyPr>
            <a:normAutofit fontScale="25000" lnSpcReduction="20000"/>
          </a:bodyPr>
          <a:lstStyle/>
          <a:p>
            <a:r>
              <a:rPr lang="en-GB" dirty="0"/>
              <a:t>s</a:t>
            </a:r>
          </a:p>
        </p:txBody>
      </p:sp>
      <p:pic>
        <p:nvPicPr>
          <p:cNvPr id="121" name="yellow1.png" descr="yellow1.png"/>
          <p:cNvPicPr>
            <a:picLocks noChangeAspect="1"/>
          </p:cNvPicPr>
          <p:nvPr/>
        </p:nvPicPr>
        <p:blipFill>
          <a:blip r:embed="rId3"/>
          <a:stretch>
            <a:fillRect/>
          </a:stretch>
        </p:blipFill>
        <p:spPr>
          <a:xfrm>
            <a:off x="9760702" y="4817267"/>
            <a:ext cx="4171951" cy="4127501"/>
          </a:xfrm>
          <a:prstGeom prst="rect">
            <a:avLst/>
          </a:prstGeom>
          <a:ln w="12700">
            <a:miter lim="400000"/>
          </a:ln>
        </p:spPr>
      </p:pic>
      <p:pic>
        <p:nvPicPr>
          <p:cNvPr id="122" name="CG-logo-(landscape).jpg" descr="CG-logo-(landscape).jpg"/>
          <p:cNvPicPr>
            <a:picLocks noChangeAspect="1"/>
          </p:cNvPicPr>
          <p:nvPr/>
        </p:nvPicPr>
        <p:blipFill>
          <a:blip r:embed="rId4"/>
          <a:stretch>
            <a:fillRect/>
          </a:stretch>
        </p:blipFill>
        <p:spPr>
          <a:xfrm>
            <a:off x="4826000" y="5814624"/>
            <a:ext cx="2540001" cy="781051"/>
          </a:xfrm>
          <a:prstGeom prst="rect">
            <a:avLst/>
          </a:prstGeom>
          <a:ln w="12700">
            <a:miter lim="400000"/>
          </a:ln>
        </p:spPr>
      </p:pic>
      <p:pic>
        <p:nvPicPr>
          <p:cNvPr id="124" name="grey1.png" descr="grey1.png"/>
          <p:cNvPicPr>
            <a:picLocks noChangeAspect="1"/>
          </p:cNvPicPr>
          <p:nvPr/>
        </p:nvPicPr>
        <p:blipFill>
          <a:blip r:embed="rId5"/>
          <a:srcRect/>
          <a:stretch>
            <a:fillRect/>
          </a:stretch>
        </p:blipFill>
        <p:spPr>
          <a:xfrm rot="2620975">
            <a:off x="10826216" y="4443222"/>
            <a:ext cx="756147" cy="748091"/>
          </a:xfrm>
          <a:prstGeom prst="rect">
            <a:avLst/>
          </a:prstGeom>
          <a:ln w="12700">
            <a:miter lim="400000"/>
          </a:ln>
        </p:spPr>
      </p:pic>
      <p:pic>
        <p:nvPicPr>
          <p:cNvPr id="125" name="green1.png" descr="green1.png"/>
          <p:cNvPicPr>
            <a:picLocks noChangeAspect="1"/>
          </p:cNvPicPr>
          <p:nvPr/>
        </p:nvPicPr>
        <p:blipFill>
          <a:blip r:embed="rId6"/>
          <a:stretch>
            <a:fillRect/>
          </a:stretch>
        </p:blipFill>
        <p:spPr>
          <a:xfrm rot="3457438">
            <a:off x="-1593438" y="3577800"/>
            <a:ext cx="6610351" cy="3854451"/>
          </a:xfrm>
          <a:prstGeom prst="rect">
            <a:avLst/>
          </a:prstGeom>
          <a:ln w="12700">
            <a:miter lim="400000"/>
          </a:ln>
        </p:spPr>
      </p:pic>
      <p:pic>
        <p:nvPicPr>
          <p:cNvPr id="126" name="red1.png" descr="red1.png"/>
          <p:cNvPicPr>
            <a:picLocks noChangeAspect="1"/>
          </p:cNvPicPr>
          <p:nvPr/>
        </p:nvPicPr>
        <p:blipFill>
          <a:blip r:embed="rId7"/>
          <a:stretch>
            <a:fillRect/>
          </a:stretch>
        </p:blipFill>
        <p:spPr>
          <a:xfrm rot="18440259">
            <a:off x="2698717" y="5088755"/>
            <a:ext cx="996621" cy="986003"/>
          </a:xfrm>
          <a:prstGeom prst="rect">
            <a:avLst/>
          </a:prstGeom>
          <a:ln w="12700">
            <a:miter lim="400000"/>
          </a:ln>
        </p:spPr>
      </p:pic>
      <p:pic>
        <p:nvPicPr>
          <p:cNvPr id="127" name="blue1.png" descr="blue1.png"/>
          <p:cNvPicPr>
            <a:picLocks noChangeAspect="1"/>
          </p:cNvPicPr>
          <p:nvPr/>
        </p:nvPicPr>
        <p:blipFill>
          <a:blip r:embed="rId8"/>
          <a:stretch>
            <a:fillRect/>
          </a:stretch>
        </p:blipFill>
        <p:spPr>
          <a:xfrm>
            <a:off x="237196" y="3641187"/>
            <a:ext cx="398954" cy="394703"/>
          </a:xfrm>
          <a:prstGeom prst="rect">
            <a:avLst/>
          </a:prstGeom>
          <a:ln w="12700">
            <a:miter lim="400000"/>
          </a:ln>
        </p:spPr>
      </p:pic>
      <p:pic>
        <p:nvPicPr>
          <p:cNvPr id="128" name="orange1.png" descr="orange1.png"/>
          <p:cNvPicPr>
            <a:picLocks noChangeAspect="1"/>
          </p:cNvPicPr>
          <p:nvPr/>
        </p:nvPicPr>
        <p:blipFill>
          <a:blip r:embed="rId9"/>
          <a:stretch>
            <a:fillRect/>
          </a:stretch>
        </p:blipFill>
        <p:spPr>
          <a:xfrm>
            <a:off x="7366000" y="704433"/>
            <a:ext cx="600951" cy="594548"/>
          </a:xfrm>
          <a:prstGeom prst="rect">
            <a:avLst/>
          </a:prstGeom>
          <a:ln w="12700">
            <a:miter lim="400000"/>
          </a:ln>
        </p:spPr>
      </p:pic>
    </p:spTree>
    <p:extLst>
      <p:ext uri="{BB962C8B-B14F-4D97-AF65-F5344CB8AC3E}">
        <p14:creationId xmlns:p14="http://schemas.microsoft.com/office/powerpoint/2010/main" val="590246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DAD95B-47FC-B541-BD03-75C3EA27F2BD}"/>
              </a:ext>
            </a:extLst>
          </p:cNvPr>
          <p:cNvPicPr>
            <a:picLocks noChangeAspect="1"/>
          </p:cNvPicPr>
          <p:nvPr/>
        </p:nvPicPr>
        <p:blipFill>
          <a:blip r:embed="rId2"/>
          <a:stretch>
            <a:fillRect/>
          </a:stretch>
        </p:blipFill>
        <p:spPr>
          <a:xfrm>
            <a:off x="1059191" y="0"/>
            <a:ext cx="10073618" cy="6858000"/>
          </a:xfrm>
          <a:prstGeom prst="rect">
            <a:avLst/>
          </a:prstGeom>
        </p:spPr>
      </p:pic>
    </p:spTree>
    <p:extLst>
      <p:ext uri="{BB962C8B-B14F-4D97-AF65-F5344CB8AC3E}">
        <p14:creationId xmlns:p14="http://schemas.microsoft.com/office/powerpoint/2010/main" val="231634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89F011-6087-F546-840E-4536222F722C}"/>
              </a:ext>
            </a:extLst>
          </p:cNvPr>
          <p:cNvPicPr>
            <a:picLocks noChangeAspect="1"/>
          </p:cNvPicPr>
          <p:nvPr/>
        </p:nvPicPr>
        <p:blipFill>
          <a:blip r:embed="rId2"/>
          <a:stretch>
            <a:fillRect/>
          </a:stretch>
        </p:blipFill>
        <p:spPr>
          <a:xfrm>
            <a:off x="423620" y="0"/>
            <a:ext cx="11344759" cy="6858000"/>
          </a:xfrm>
          <a:prstGeom prst="rect">
            <a:avLst/>
          </a:prstGeom>
        </p:spPr>
      </p:pic>
    </p:spTree>
    <p:extLst>
      <p:ext uri="{BB962C8B-B14F-4D97-AF65-F5344CB8AC3E}">
        <p14:creationId xmlns:p14="http://schemas.microsoft.com/office/powerpoint/2010/main" val="2369085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itle"/>
          <p:cNvSpPr txBox="1">
            <a:spLocks noGrp="1"/>
          </p:cNvSpPr>
          <p:nvPr>
            <p:ph type="title"/>
          </p:nvPr>
        </p:nvSpPr>
        <p:spPr>
          <a:prstGeom prst="rect">
            <a:avLst/>
          </a:prstGeom>
        </p:spPr>
        <p:txBody>
          <a:bodyPr/>
          <a:lstStyle/>
          <a:p>
            <a:r>
              <a:rPr lang="en-GB" dirty="0"/>
              <a:t>	</a:t>
            </a:r>
            <a:r>
              <a:rPr lang="en-GB" b="1" dirty="0"/>
              <a:t>Opportunities 2019</a:t>
            </a:r>
            <a:endParaRPr b="1" dirty="0"/>
          </a:p>
        </p:txBody>
      </p:sp>
      <p:sp>
        <p:nvSpPr>
          <p:cNvPr id="133" name="Body"/>
          <p:cNvSpPr txBox="1">
            <a:spLocks noGrp="1"/>
          </p:cNvSpPr>
          <p:nvPr>
            <p:ph type="body" sz="half" idx="1"/>
          </p:nvPr>
        </p:nvSpPr>
        <p:spPr>
          <a:xfrm>
            <a:off x="1323199" y="1320800"/>
            <a:ext cx="8505358" cy="4303324"/>
          </a:xfrm>
          <a:prstGeom prst="rect">
            <a:avLst/>
          </a:prstGeom>
        </p:spPr>
        <p:txBody>
          <a:bodyPr>
            <a:normAutofit fontScale="25000" lnSpcReduction="20000"/>
          </a:bodyPr>
          <a:lstStyle/>
          <a:p>
            <a:r>
              <a:rPr lang="en-US" dirty="0"/>
              <a:t>. </a:t>
            </a:r>
          </a:p>
          <a:p>
            <a:pPr lvl="0"/>
            <a:endParaRPr lang="en-US" sz="7200" dirty="0"/>
          </a:p>
          <a:p>
            <a:r>
              <a:rPr lang="en-US" sz="11200" dirty="0"/>
              <a:t>Integrated care system- health +social care</a:t>
            </a:r>
          </a:p>
          <a:p>
            <a:r>
              <a:rPr lang="en-US" sz="11200" dirty="0"/>
              <a:t>Supportive and innovative CCG.</a:t>
            </a:r>
          </a:p>
          <a:p>
            <a:pPr lvl="0"/>
            <a:r>
              <a:rPr lang="en-US" sz="11200" dirty="0"/>
              <a:t>Move test pilots to sustained commissions</a:t>
            </a:r>
          </a:p>
          <a:p>
            <a:pPr lvl="0"/>
            <a:r>
              <a:rPr lang="en-US" sz="11200" dirty="0"/>
              <a:t>Experience/wisdom of long standing artists/orgs.</a:t>
            </a:r>
          </a:p>
          <a:p>
            <a:pPr lvl="0"/>
            <a:r>
              <a:rPr lang="en-US" sz="11200" dirty="0"/>
              <a:t>New fresh talent </a:t>
            </a:r>
          </a:p>
          <a:p>
            <a:pPr lvl="0"/>
            <a:r>
              <a:rPr lang="en-US" sz="11200" dirty="0"/>
              <a:t>Arts and Health Board county wide strategy</a:t>
            </a:r>
          </a:p>
          <a:p>
            <a:pPr lvl="0"/>
            <a:endParaRPr lang="en-US" sz="7200" dirty="0"/>
          </a:p>
          <a:p>
            <a:pPr marL="0" indent="0">
              <a:buNone/>
            </a:pPr>
            <a:endParaRPr lang="en-US" dirty="0"/>
          </a:p>
          <a:p>
            <a:pPr marL="0" indent="0">
              <a:buNone/>
            </a:pPr>
            <a:r>
              <a:rPr lang="en-US" dirty="0"/>
              <a:t>.</a:t>
            </a:r>
          </a:p>
          <a:p>
            <a:endParaRPr dirty="0"/>
          </a:p>
        </p:txBody>
      </p:sp>
      <p:pic>
        <p:nvPicPr>
          <p:cNvPr id="134" name="blue2.png" descr="blue2.png"/>
          <p:cNvPicPr>
            <a:picLocks noChangeAspect="1"/>
          </p:cNvPicPr>
          <p:nvPr/>
        </p:nvPicPr>
        <p:blipFill>
          <a:blip r:embed="rId2"/>
          <a:stretch>
            <a:fillRect/>
          </a:stretch>
        </p:blipFill>
        <p:spPr>
          <a:xfrm rot="4077550">
            <a:off x="-2404908" y="-1663333"/>
            <a:ext cx="4171951" cy="4127501"/>
          </a:xfrm>
          <a:prstGeom prst="rect">
            <a:avLst/>
          </a:prstGeom>
          <a:ln w="12700">
            <a:miter lim="400000"/>
          </a:ln>
        </p:spPr>
      </p:pic>
      <p:pic>
        <p:nvPicPr>
          <p:cNvPr id="135" name="grey1.png" descr="grey1.png"/>
          <p:cNvPicPr>
            <a:picLocks noChangeAspect="1"/>
          </p:cNvPicPr>
          <p:nvPr/>
        </p:nvPicPr>
        <p:blipFill>
          <a:blip r:embed="rId3"/>
          <a:stretch>
            <a:fillRect/>
          </a:stretch>
        </p:blipFill>
        <p:spPr>
          <a:xfrm rot="678596">
            <a:off x="10962156" y="870909"/>
            <a:ext cx="1627345" cy="1610007"/>
          </a:xfrm>
          <a:prstGeom prst="rect">
            <a:avLst/>
          </a:prstGeom>
          <a:ln w="12700">
            <a:miter lim="400000"/>
          </a:ln>
        </p:spPr>
      </p:pic>
      <p:pic>
        <p:nvPicPr>
          <p:cNvPr id="136" name="yellow1.png" descr="yellow1.png"/>
          <p:cNvPicPr>
            <a:picLocks noChangeAspect="1"/>
          </p:cNvPicPr>
          <p:nvPr/>
        </p:nvPicPr>
        <p:blipFill>
          <a:blip r:embed="rId4"/>
          <a:stretch>
            <a:fillRect/>
          </a:stretch>
        </p:blipFill>
        <p:spPr>
          <a:xfrm>
            <a:off x="2290074" y="6343004"/>
            <a:ext cx="771333" cy="763115"/>
          </a:xfrm>
          <a:prstGeom prst="rect">
            <a:avLst/>
          </a:prstGeom>
          <a:ln w="12700">
            <a:miter lim="400000"/>
          </a:ln>
        </p:spPr>
      </p:pic>
      <p:pic>
        <p:nvPicPr>
          <p:cNvPr id="137" name="orange2.png" descr="orange2.png"/>
          <p:cNvPicPr>
            <a:picLocks noChangeAspect="1"/>
          </p:cNvPicPr>
          <p:nvPr/>
        </p:nvPicPr>
        <p:blipFill>
          <a:blip r:embed="rId5"/>
          <a:stretch>
            <a:fillRect/>
          </a:stretch>
        </p:blipFill>
        <p:spPr>
          <a:xfrm>
            <a:off x="-1930107" y="3948312"/>
            <a:ext cx="4171951" cy="4127501"/>
          </a:xfrm>
          <a:prstGeom prst="rect">
            <a:avLst/>
          </a:prstGeom>
          <a:ln w="12700">
            <a:miter lim="400000"/>
          </a:ln>
        </p:spPr>
      </p:pic>
      <p:pic>
        <p:nvPicPr>
          <p:cNvPr id="138" name="blue1.png" descr="blue1.png"/>
          <p:cNvPicPr>
            <a:picLocks noChangeAspect="1"/>
          </p:cNvPicPr>
          <p:nvPr/>
        </p:nvPicPr>
        <p:blipFill>
          <a:blip r:embed="rId6"/>
          <a:stretch>
            <a:fillRect/>
          </a:stretch>
        </p:blipFill>
        <p:spPr>
          <a:xfrm>
            <a:off x="10992896" y="842433"/>
            <a:ext cx="574340" cy="568221"/>
          </a:xfrm>
          <a:prstGeom prst="rect">
            <a:avLst/>
          </a:prstGeom>
          <a:ln w="12700">
            <a:miter lim="400000"/>
          </a:ln>
        </p:spPr>
      </p:pic>
      <p:pic>
        <p:nvPicPr>
          <p:cNvPr id="139" name="CG-logo-(landscape).jpg" descr="CG-logo-(landscape).jpg"/>
          <p:cNvPicPr>
            <a:picLocks noChangeAspect="1"/>
          </p:cNvPicPr>
          <p:nvPr/>
        </p:nvPicPr>
        <p:blipFill>
          <a:blip r:embed="rId7"/>
          <a:stretch>
            <a:fillRect/>
          </a:stretch>
        </p:blipFill>
        <p:spPr>
          <a:xfrm>
            <a:off x="4826000" y="5814624"/>
            <a:ext cx="2540000" cy="781051"/>
          </a:xfrm>
          <a:prstGeom prst="rect">
            <a:avLst/>
          </a:prstGeom>
          <a:ln w="12700">
            <a:miter lim="400000"/>
          </a:ln>
        </p:spPr>
      </p:pic>
      <p:sp>
        <p:nvSpPr>
          <p:cNvPr id="140" name="Rectangle"/>
          <p:cNvSpPr txBox="1"/>
          <p:nvPr/>
        </p:nvSpPr>
        <p:spPr>
          <a:xfrm>
            <a:off x="6242719" y="1574800"/>
            <a:ext cx="5111751" cy="3985825"/>
          </a:xfrm>
          <a:prstGeom prst="rect">
            <a:avLst/>
          </a:prstGeom>
          <a:ln w="12700">
            <a:miter lim="400000"/>
          </a:ln>
        </p:spPr>
        <p:txBody>
          <a:bodyPr lIns="25400" tIns="25400" rIns="25400" bIns="25400" anchor="ctr">
            <a:normAutofit/>
          </a:bodyPr>
          <a:lstStyle/>
          <a:p>
            <a:pPr marL="279400" indent="-279400">
              <a:spcBef>
                <a:spcPts val="2250"/>
              </a:spcBef>
              <a:buSzPct val="125000"/>
              <a:buChar char="•"/>
              <a:defRPr sz="3800" b="0"/>
            </a:pPr>
            <a:endParaRPr sz="1900"/>
          </a:p>
        </p:txBody>
      </p:sp>
      <p:pic>
        <p:nvPicPr>
          <p:cNvPr id="141" name="glos.info-cotswold-district-council-one-gloucestershire-9bf272.jpg" descr="glos.info-cotswold-district-council-one-gloucestershire-9bf272.jpg"/>
          <p:cNvPicPr>
            <a:picLocks noChangeAspect="1"/>
          </p:cNvPicPr>
          <p:nvPr/>
        </p:nvPicPr>
        <p:blipFill>
          <a:blip r:embed="rId8"/>
          <a:stretch>
            <a:fillRect/>
          </a:stretch>
        </p:blipFill>
        <p:spPr>
          <a:xfrm>
            <a:off x="9254011" y="5624124"/>
            <a:ext cx="2489201" cy="1162051"/>
          </a:xfrm>
          <a:prstGeom prst="rect">
            <a:avLst/>
          </a:prstGeom>
          <a:ln w="12700">
            <a:miter lim="400000"/>
          </a:ln>
        </p:spPr>
      </p:pic>
    </p:spTree>
    <p:extLst>
      <p:ext uri="{BB962C8B-B14F-4D97-AF65-F5344CB8AC3E}">
        <p14:creationId xmlns:p14="http://schemas.microsoft.com/office/powerpoint/2010/main" val="274447015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36AAE1-9CBC-1740-8620-71775FFCDC31}"/>
              </a:ext>
            </a:extLst>
          </p:cNvPr>
          <p:cNvPicPr>
            <a:picLocks noChangeAspect="1"/>
          </p:cNvPicPr>
          <p:nvPr/>
        </p:nvPicPr>
        <p:blipFill>
          <a:blip r:embed="rId3"/>
          <a:stretch>
            <a:fillRect/>
          </a:stretch>
        </p:blipFill>
        <p:spPr>
          <a:xfrm>
            <a:off x="1268525" y="0"/>
            <a:ext cx="9654949" cy="6858000"/>
          </a:xfrm>
          <a:prstGeom prst="rect">
            <a:avLst/>
          </a:prstGeom>
        </p:spPr>
      </p:pic>
    </p:spTree>
    <p:extLst>
      <p:ext uri="{BB962C8B-B14F-4D97-AF65-F5344CB8AC3E}">
        <p14:creationId xmlns:p14="http://schemas.microsoft.com/office/powerpoint/2010/main" val="1779126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le"/>
          <p:cNvSpPr txBox="1">
            <a:spLocks noGrp="1"/>
          </p:cNvSpPr>
          <p:nvPr>
            <p:ph type="title"/>
          </p:nvPr>
        </p:nvSpPr>
        <p:spPr>
          <a:xfrm>
            <a:off x="1059884" y="1489076"/>
            <a:ext cx="10172954" cy="1143000"/>
          </a:xfrm>
          <a:prstGeom prst="rect">
            <a:avLst/>
          </a:prstGeom>
        </p:spPr>
        <p:txBody>
          <a:bodyPr/>
          <a:lstStyle/>
          <a:p>
            <a:r>
              <a:rPr lang="en-GB" dirty="0"/>
              <a:t>National context</a:t>
            </a:r>
            <a:endParaRPr dirty="0"/>
          </a:p>
        </p:txBody>
      </p:sp>
      <p:sp>
        <p:nvSpPr>
          <p:cNvPr id="144" name="Body"/>
          <p:cNvSpPr txBox="1">
            <a:spLocks noGrp="1"/>
          </p:cNvSpPr>
          <p:nvPr>
            <p:ph type="body" idx="1"/>
          </p:nvPr>
        </p:nvSpPr>
        <p:spPr>
          <a:xfrm>
            <a:off x="729938" y="2565514"/>
            <a:ext cx="10502900" cy="4030160"/>
          </a:xfrm>
          <a:prstGeom prst="rect">
            <a:avLst/>
          </a:prstGeom>
        </p:spPr>
        <p:txBody>
          <a:bodyPr>
            <a:normAutofit/>
          </a:bodyPr>
          <a:lstStyle/>
          <a:p>
            <a:pPr marL="0" indent="0">
              <a:buNone/>
            </a:pPr>
            <a:endParaRPr lang="en-US" dirty="0"/>
          </a:p>
          <a:p>
            <a:r>
              <a:rPr lang="en-US" dirty="0"/>
              <a:t>All Party Parliamentary Group for Arts, Health &amp; Wellbeing</a:t>
            </a:r>
          </a:p>
          <a:p>
            <a:r>
              <a:rPr lang="en-US" dirty="0"/>
              <a:t>Arts Council England, NHS England, Local Government Association, Public Heath England all involved and collaborating</a:t>
            </a:r>
          </a:p>
          <a:p>
            <a:r>
              <a:rPr lang="en-US" dirty="0"/>
              <a:t>National inquiry published </a:t>
            </a:r>
            <a:r>
              <a:rPr lang="en-US" i="1" dirty="0"/>
              <a:t>Creative Health: Arts, Health &amp; Wellbeing (2017)</a:t>
            </a:r>
          </a:p>
          <a:p>
            <a:r>
              <a:rPr lang="en-US" dirty="0"/>
              <a:t>National Culture, Health &amp; Wellbeing Alliance established 2018</a:t>
            </a:r>
          </a:p>
          <a:p>
            <a:endParaRPr lang="en-US" dirty="0"/>
          </a:p>
          <a:p>
            <a:endParaRPr lang="en-US" dirty="0"/>
          </a:p>
          <a:p>
            <a:endParaRPr dirty="0"/>
          </a:p>
        </p:txBody>
      </p:sp>
      <p:pic>
        <p:nvPicPr>
          <p:cNvPr id="145" name="red&amp;yellow1.png" descr="red&amp;yellow1.png"/>
          <p:cNvPicPr>
            <a:picLocks noChangeAspect="1"/>
          </p:cNvPicPr>
          <p:nvPr/>
        </p:nvPicPr>
        <p:blipFill>
          <a:blip r:embed="rId3"/>
          <a:stretch>
            <a:fillRect/>
          </a:stretch>
        </p:blipFill>
        <p:spPr>
          <a:xfrm rot="17666446">
            <a:off x="14701" y="5497532"/>
            <a:ext cx="1430474" cy="1415234"/>
          </a:xfrm>
          <a:prstGeom prst="rect">
            <a:avLst/>
          </a:prstGeom>
          <a:ln w="12700">
            <a:miter lim="400000"/>
          </a:ln>
        </p:spPr>
      </p:pic>
      <p:pic>
        <p:nvPicPr>
          <p:cNvPr id="146" name="blue1.png" descr="blue1.png"/>
          <p:cNvPicPr>
            <a:picLocks noChangeAspect="1"/>
          </p:cNvPicPr>
          <p:nvPr/>
        </p:nvPicPr>
        <p:blipFill>
          <a:blip r:embed="rId4"/>
          <a:stretch>
            <a:fillRect/>
          </a:stretch>
        </p:blipFill>
        <p:spPr>
          <a:xfrm>
            <a:off x="-1902345" y="-2063751"/>
            <a:ext cx="4171951" cy="4127501"/>
          </a:xfrm>
          <a:prstGeom prst="rect">
            <a:avLst/>
          </a:prstGeom>
          <a:ln w="12700">
            <a:miter lim="400000"/>
          </a:ln>
        </p:spPr>
      </p:pic>
      <p:pic>
        <p:nvPicPr>
          <p:cNvPr id="147" name="grey1.png" descr="grey1.png"/>
          <p:cNvPicPr>
            <a:picLocks noChangeAspect="1"/>
          </p:cNvPicPr>
          <p:nvPr/>
        </p:nvPicPr>
        <p:blipFill>
          <a:blip r:embed="rId5"/>
          <a:stretch>
            <a:fillRect/>
          </a:stretch>
        </p:blipFill>
        <p:spPr>
          <a:xfrm rot="983533">
            <a:off x="9623950" y="742258"/>
            <a:ext cx="732547" cy="724742"/>
          </a:xfrm>
          <a:prstGeom prst="rect">
            <a:avLst/>
          </a:prstGeom>
          <a:ln w="12700">
            <a:miter lim="400000"/>
          </a:ln>
        </p:spPr>
      </p:pic>
      <p:pic>
        <p:nvPicPr>
          <p:cNvPr id="148" name="orange1.png" descr="orange1.png"/>
          <p:cNvPicPr>
            <a:picLocks noChangeAspect="1"/>
          </p:cNvPicPr>
          <p:nvPr/>
        </p:nvPicPr>
        <p:blipFill>
          <a:blip r:embed="rId6"/>
          <a:stretch>
            <a:fillRect/>
          </a:stretch>
        </p:blipFill>
        <p:spPr>
          <a:xfrm rot="20080117">
            <a:off x="11499078" y="4092695"/>
            <a:ext cx="544484" cy="538683"/>
          </a:xfrm>
          <a:prstGeom prst="rect">
            <a:avLst/>
          </a:prstGeom>
          <a:ln w="12700">
            <a:miter lim="400000"/>
          </a:ln>
        </p:spPr>
      </p:pic>
      <p:pic>
        <p:nvPicPr>
          <p:cNvPr id="149" name="yellow1.png" descr="yellow1.png"/>
          <p:cNvPicPr>
            <a:picLocks noChangeAspect="1"/>
          </p:cNvPicPr>
          <p:nvPr/>
        </p:nvPicPr>
        <p:blipFill>
          <a:blip r:embed="rId7"/>
          <a:stretch>
            <a:fillRect/>
          </a:stretch>
        </p:blipFill>
        <p:spPr>
          <a:xfrm>
            <a:off x="10339688" y="599727"/>
            <a:ext cx="302369" cy="299147"/>
          </a:xfrm>
          <a:prstGeom prst="rect">
            <a:avLst/>
          </a:prstGeom>
          <a:ln w="12700">
            <a:miter lim="400000"/>
          </a:ln>
        </p:spPr>
      </p:pic>
      <p:pic>
        <p:nvPicPr>
          <p:cNvPr id="150" name="CG-logo-(landscape).jpg" descr="CG-logo-(landscape).jpg"/>
          <p:cNvPicPr>
            <a:picLocks noChangeAspect="1"/>
          </p:cNvPicPr>
          <p:nvPr/>
        </p:nvPicPr>
        <p:blipFill>
          <a:blip r:embed="rId8"/>
          <a:stretch>
            <a:fillRect/>
          </a:stretch>
        </p:blipFill>
        <p:spPr>
          <a:xfrm>
            <a:off x="4826000" y="5814624"/>
            <a:ext cx="2540000" cy="781051"/>
          </a:xfrm>
          <a:prstGeom prst="rect">
            <a:avLst/>
          </a:prstGeom>
          <a:ln w="12700">
            <a:miter lim="400000"/>
          </a:ln>
        </p:spPr>
      </p:pic>
      <p:pic>
        <p:nvPicPr>
          <p:cNvPr id="151" name="glos.info-cotswold-district-council-one-gloucestershire-9bf272.jpg" descr="glos.info-cotswold-district-council-one-gloucestershire-9bf272.jpg"/>
          <p:cNvPicPr>
            <a:picLocks noChangeAspect="1"/>
          </p:cNvPicPr>
          <p:nvPr/>
        </p:nvPicPr>
        <p:blipFill>
          <a:blip r:embed="rId9"/>
          <a:stretch>
            <a:fillRect/>
          </a:stretch>
        </p:blipFill>
        <p:spPr>
          <a:xfrm>
            <a:off x="9254011" y="5624124"/>
            <a:ext cx="2489201" cy="1162051"/>
          </a:xfrm>
          <a:prstGeom prst="rect">
            <a:avLst/>
          </a:prstGeom>
          <a:ln w="12700">
            <a:miter lim="400000"/>
          </a:ln>
        </p:spPr>
      </p:pic>
    </p:spTree>
    <p:extLst>
      <p:ext uri="{BB962C8B-B14F-4D97-AF65-F5344CB8AC3E}">
        <p14:creationId xmlns:p14="http://schemas.microsoft.com/office/powerpoint/2010/main" val="135369966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4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6C32E9D-A9A7-2243-9408-BD58C840DA55}"/>
              </a:ext>
            </a:extLst>
          </p:cNvPr>
          <p:cNvPicPr>
            <a:picLocks noChangeAspect="1"/>
          </p:cNvPicPr>
          <p:nvPr/>
        </p:nvPicPr>
        <p:blipFill>
          <a:blip r:embed="rId2"/>
          <a:stretch>
            <a:fillRect/>
          </a:stretch>
        </p:blipFill>
        <p:spPr>
          <a:xfrm>
            <a:off x="1313969" y="643467"/>
            <a:ext cx="9564062" cy="5571066"/>
          </a:xfrm>
          <a:prstGeom prst="rect">
            <a:avLst/>
          </a:prstGeom>
        </p:spPr>
      </p:pic>
    </p:spTree>
    <p:extLst>
      <p:ext uri="{BB962C8B-B14F-4D97-AF65-F5344CB8AC3E}">
        <p14:creationId xmlns:p14="http://schemas.microsoft.com/office/powerpoint/2010/main" val="1316917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157613-99CF-0148-9661-C2C9453172B1}"/>
              </a:ext>
            </a:extLst>
          </p:cNvPr>
          <p:cNvPicPr>
            <a:picLocks noChangeAspect="1"/>
          </p:cNvPicPr>
          <p:nvPr/>
        </p:nvPicPr>
        <p:blipFill>
          <a:blip r:embed="rId2"/>
          <a:stretch>
            <a:fillRect/>
          </a:stretch>
        </p:blipFill>
        <p:spPr>
          <a:xfrm>
            <a:off x="4118271" y="643466"/>
            <a:ext cx="3955457" cy="5571067"/>
          </a:xfrm>
          <a:prstGeom prst="rect">
            <a:avLst/>
          </a:prstGeom>
        </p:spPr>
      </p:pic>
    </p:spTree>
    <p:extLst>
      <p:ext uri="{BB962C8B-B14F-4D97-AF65-F5344CB8AC3E}">
        <p14:creationId xmlns:p14="http://schemas.microsoft.com/office/powerpoint/2010/main" val="298226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913B49-43E2-9048-942C-A6EC21621F5A}"/>
              </a:ext>
            </a:extLst>
          </p:cNvPr>
          <p:cNvPicPr>
            <a:picLocks noChangeAspect="1"/>
          </p:cNvPicPr>
          <p:nvPr/>
        </p:nvPicPr>
        <p:blipFill>
          <a:blip r:embed="rId2"/>
          <a:stretch>
            <a:fillRect/>
          </a:stretch>
        </p:blipFill>
        <p:spPr>
          <a:xfrm>
            <a:off x="0" y="136110"/>
            <a:ext cx="12192000" cy="6585779"/>
          </a:xfrm>
          <a:prstGeom prst="rect">
            <a:avLst/>
          </a:prstGeom>
        </p:spPr>
      </p:pic>
    </p:spTree>
    <p:extLst>
      <p:ext uri="{BB962C8B-B14F-4D97-AF65-F5344CB8AC3E}">
        <p14:creationId xmlns:p14="http://schemas.microsoft.com/office/powerpoint/2010/main" val="2289091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24A78-CE62-F242-B32C-958DD0E84194}"/>
              </a:ext>
            </a:extLst>
          </p:cNvPr>
          <p:cNvPicPr>
            <a:picLocks noChangeAspect="1"/>
          </p:cNvPicPr>
          <p:nvPr/>
        </p:nvPicPr>
        <p:blipFill>
          <a:blip r:embed="rId3"/>
          <a:stretch>
            <a:fillRect/>
          </a:stretch>
        </p:blipFill>
        <p:spPr>
          <a:xfrm>
            <a:off x="0" y="272674"/>
            <a:ext cx="12192000" cy="6312652"/>
          </a:xfrm>
          <a:prstGeom prst="rect">
            <a:avLst/>
          </a:prstGeom>
        </p:spPr>
      </p:pic>
    </p:spTree>
    <p:extLst>
      <p:ext uri="{BB962C8B-B14F-4D97-AF65-F5344CB8AC3E}">
        <p14:creationId xmlns:p14="http://schemas.microsoft.com/office/powerpoint/2010/main" val="1927337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itle"/>
          <p:cNvSpPr txBox="1">
            <a:spLocks noGrp="1"/>
          </p:cNvSpPr>
          <p:nvPr>
            <p:ph type="title"/>
          </p:nvPr>
        </p:nvSpPr>
        <p:spPr>
          <a:prstGeom prst="rect">
            <a:avLst/>
          </a:prstGeom>
        </p:spPr>
        <p:txBody>
          <a:bodyPr/>
          <a:lstStyle/>
          <a:p>
            <a:r>
              <a:rPr lang="en-GB" dirty="0"/>
              <a:t>	Local context</a:t>
            </a:r>
            <a:endParaRPr dirty="0"/>
          </a:p>
        </p:txBody>
      </p:sp>
      <p:sp>
        <p:nvSpPr>
          <p:cNvPr id="133" name="Body"/>
          <p:cNvSpPr txBox="1">
            <a:spLocks noGrp="1"/>
          </p:cNvSpPr>
          <p:nvPr>
            <p:ph type="body" sz="half" idx="1"/>
          </p:nvPr>
        </p:nvSpPr>
        <p:spPr>
          <a:xfrm>
            <a:off x="1323199" y="1320800"/>
            <a:ext cx="8505358" cy="4018967"/>
          </a:xfrm>
          <a:prstGeom prst="rect">
            <a:avLst/>
          </a:prstGeom>
        </p:spPr>
        <p:txBody>
          <a:bodyPr>
            <a:normAutofit fontScale="25000" lnSpcReduction="20000"/>
          </a:bodyPr>
          <a:lstStyle/>
          <a:p>
            <a:r>
              <a:rPr lang="en-US" dirty="0"/>
              <a:t>. </a:t>
            </a:r>
          </a:p>
          <a:p>
            <a:r>
              <a:rPr lang="en-US" sz="7200" dirty="0"/>
              <a:t>2006 History of arts &amp; health work in </a:t>
            </a:r>
            <a:r>
              <a:rPr lang="en-US" sz="7200" dirty="0" err="1"/>
              <a:t>Glos</a:t>
            </a:r>
            <a:endParaRPr lang="en-US" sz="7200" dirty="0"/>
          </a:p>
          <a:p>
            <a:pPr lvl="0"/>
            <a:r>
              <a:rPr lang="en-US" sz="7200" dirty="0"/>
              <a:t>2011 Create Gloucestershire (CG)  established as the county wide arts &amp; culture umbrella</a:t>
            </a:r>
          </a:p>
          <a:p>
            <a:pPr lvl="0"/>
            <a:r>
              <a:rPr lang="en-US" sz="7200" dirty="0"/>
              <a:t>2014 – 17 Cultural Commissioning national pilot led by Create </a:t>
            </a:r>
            <a:r>
              <a:rPr lang="en-US" sz="7200" dirty="0" err="1"/>
              <a:t>Glos</a:t>
            </a:r>
            <a:r>
              <a:rPr lang="en-US" sz="7200" dirty="0"/>
              <a:t> &amp; CCG</a:t>
            </a:r>
          </a:p>
          <a:p>
            <a:pPr lvl="0"/>
            <a:r>
              <a:rPr lang="en-GB" sz="7200" dirty="0"/>
              <a:t>2016  Cultural Commissioning named as an enabler programme in the STP</a:t>
            </a:r>
          </a:p>
          <a:p>
            <a:pPr lvl="0"/>
            <a:r>
              <a:rPr lang="en-GB" sz="7200" dirty="0"/>
              <a:t>2017 CCG mainstreamed cultural commissioning within a new social prescribing model</a:t>
            </a:r>
          </a:p>
          <a:p>
            <a:pPr lvl="0"/>
            <a:r>
              <a:rPr lang="en-US" sz="7200" dirty="0"/>
              <a:t>2017 Gloucester City awarded Great Place </a:t>
            </a:r>
            <a:r>
              <a:rPr lang="en-US" sz="7200" dirty="0" err="1"/>
              <a:t>inc.</a:t>
            </a:r>
            <a:r>
              <a:rPr lang="en-US" sz="7200" dirty="0"/>
              <a:t> cultural commissioning strand</a:t>
            </a:r>
          </a:p>
          <a:p>
            <a:pPr lvl="0"/>
            <a:r>
              <a:rPr lang="en-US" sz="7200" dirty="0"/>
              <a:t>2018 – 2019 Phase 2 Cultural Commissioning</a:t>
            </a:r>
          </a:p>
          <a:p>
            <a:pPr lvl="0"/>
            <a:endParaRPr lang="en-US" sz="7200" dirty="0"/>
          </a:p>
          <a:p>
            <a:pPr marL="0" indent="0">
              <a:buNone/>
            </a:pPr>
            <a:endParaRPr lang="en-US" dirty="0"/>
          </a:p>
          <a:p>
            <a:pPr marL="0" indent="0">
              <a:buNone/>
            </a:pPr>
            <a:r>
              <a:rPr lang="en-US" dirty="0"/>
              <a:t>.</a:t>
            </a:r>
          </a:p>
          <a:p>
            <a:endParaRPr dirty="0"/>
          </a:p>
        </p:txBody>
      </p:sp>
      <p:pic>
        <p:nvPicPr>
          <p:cNvPr id="134" name="blue2.png" descr="blue2.png"/>
          <p:cNvPicPr>
            <a:picLocks noChangeAspect="1"/>
          </p:cNvPicPr>
          <p:nvPr/>
        </p:nvPicPr>
        <p:blipFill>
          <a:blip r:embed="rId2"/>
          <a:stretch>
            <a:fillRect/>
          </a:stretch>
        </p:blipFill>
        <p:spPr>
          <a:xfrm rot="4077550">
            <a:off x="-2404908" y="-1663333"/>
            <a:ext cx="4171951" cy="4127501"/>
          </a:xfrm>
          <a:prstGeom prst="rect">
            <a:avLst/>
          </a:prstGeom>
          <a:ln w="12700">
            <a:miter lim="400000"/>
          </a:ln>
        </p:spPr>
      </p:pic>
      <p:pic>
        <p:nvPicPr>
          <p:cNvPr id="135" name="grey1.png" descr="grey1.png"/>
          <p:cNvPicPr>
            <a:picLocks noChangeAspect="1"/>
          </p:cNvPicPr>
          <p:nvPr/>
        </p:nvPicPr>
        <p:blipFill>
          <a:blip r:embed="rId3"/>
          <a:stretch>
            <a:fillRect/>
          </a:stretch>
        </p:blipFill>
        <p:spPr>
          <a:xfrm rot="678596">
            <a:off x="10962156" y="870909"/>
            <a:ext cx="1627345" cy="1610007"/>
          </a:xfrm>
          <a:prstGeom prst="rect">
            <a:avLst/>
          </a:prstGeom>
          <a:ln w="12700">
            <a:miter lim="400000"/>
          </a:ln>
        </p:spPr>
      </p:pic>
      <p:pic>
        <p:nvPicPr>
          <p:cNvPr id="136" name="yellow1.png" descr="yellow1.png"/>
          <p:cNvPicPr>
            <a:picLocks noChangeAspect="1"/>
          </p:cNvPicPr>
          <p:nvPr/>
        </p:nvPicPr>
        <p:blipFill>
          <a:blip r:embed="rId4"/>
          <a:stretch>
            <a:fillRect/>
          </a:stretch>
        </p:blipFill>
        <p:spPr>
          <a:xfrm>
            <a:off x="2290074" y="6343004"/>
            <a:ext cx="771333" cy="763115"/>
          </a:xfrm>
          <a:prstGeom prst="rect">
            <a:avLst/>
          </a:prstGeom>
          <a:ln w="12700">
            <a:miter lim="400000"/>
          </a:ln>
        </p:spPr>
      </p:pic>
      <p:pic>
        <p:nvPicPr>
          <p:cNvPr id="137" name="orange2.png" descr="orange2.png"/>
          <p:cNvPicPr>
            <a:picLocks noChangeAspect="1"/>
          </p:cNvPicPr>
          <p:nvPr/>
        </p:nvPicPr>
        <p:blipFill>
          <a:blip r:embed="rId5"/>
          <a:stretch>
            <a:fillRect/>
          </a:stretch>
        </p:blipFill>
        <p:spPr>
          <a:xfrm>
            <a:off x="-1930107" y="3948312"/>
            <a:ext cx="4171951" cy="4127501"/>
          </a:xfrm>
          <a:prstGeom prst="rect">
            <a:avLst/>
          </a:prstGeom>
          <a:ln w="12700">
            <a:miter lim="400000"/>
          </a:ln>
        </p:spPr>
      </p:pic>
      <p:pic>
        <p:nvPicPr>
          <p:cNvPr id="138" name="blue1.png" descr="blue1.png"/>
          <p:cNvPicPr>
            <a:picLocks noChangeAspect="1"/>
          </p:cNvPicPr>
          <p:nvPr/>
        </p:nvPicPr>
        <p:blipFill>
          <a:blip r:embed="rId6"/>
          <a:stretch>
            <a:fillRect/>
          </a:stretch>
        </p:blipFill>
        <p:spPr>
          <a:xfrm>
            <a:off x="10992896" y="842433"/>
            <a:ext cx="574340" cy="568221"/>
          </a:xfrm>
          <a:prstGeom prst="rect">
            <a:avLst/>
          </a:prstGeom>
          <a:ln w="12700">
            <a:miter lim="400000"/>
          </a:ln>
        </p:spPr>
      </p:pic>
      <p:pic>
        <p:nvPicPr>
          <p:cNvPr id="139" name="CG-logo-(landscape).jpg" descr="CG-logo-(landscape).jpg"/>
          <p:cNvPicPr>
            <a:picLocks noChangeAspect="1"/>
          </p:cNvPicPr>
          <p:nvPr/>
        </p:nvPicPr>
        <p:blipFill>
          <a:blip r:embed="rId7"/>
          <a:stretch>
            <a:fillRect/>
          </a:stretch>
        </p:blipFill>
        <p:spPr>
          <a:xfrm>
            <a:off x="4826000" y="5814624"/>
            <a:ext cx="2540000" cy="781051"/>
          </a:xfrm>
          <a:prstGeom prst="rect">
            <a:avLst/>
          </a:prstGeom>
          <a:ln w="12700">
            <a:miter lim="400000"/>
          </a:ln>
        </p:spPr>
      </p:pic>
      <p:sp>
        <p:nvSpPr>
          <p:cNvPr id="140" name="Rectangle"/>
          <p:cNvSpPr txBox="1"/>
          <p:nvPr/>
        </p:nvSpPr>
        <p:spPr>
          <a:xfrm>
            <a:off x="6242719" y="1574800"/>
            <a:ext cx="5111751" cy="3985825"/>
          </a:xfrm>
          <a:prstGeom prst="rect">
            <a:avLst/>
          </a:prstGeom>
          <a:ln w="12700">
            <a:miter lim="400000"/>
          </a:ln>
        </p:spPr>
        <p:txBody>
          <a:bodyPr lIns="25400" tIns="25400" rIns="25400" bIns="25400" anchor="ctr">
            <a:normAutofit/>
          </a:bodyPr>
          <a:lstStyle/>
          <a:p>
            <a:pPr marL="279400" indent="-279400">
              <a:spcBef>
                <a:spcPts val="2250"/>
              </a:spcBef>
              <a:buSzPct val="125000"/>
              <a:buChar char="•"/>
              <a:defRPr sz="3800" b="0"/>
            </a:pPr>
            <a:endParaRPr sz="1900"/>
          </a:p>
        </p:txBody>
      </p:sp>
      <p:pic>
        <p:nvPicPr>
          <p:cNvPr id="141" name="glos.info-cotswold-district-council-one-gloucestershire-9bf272.jpg" descr="glos.info-cotswold-district-council-one-gloucestershire-9bf272.jpg"/>
          <p:cNvPicPr>
            <a:picLocks noChangeAspect="1"/>
          </p:cNvPicPr>
          <p:nvPr/>
        </p:nvPicPr>
        <p:blipFill>
          <a:blip r:embed="rId8"/>
          <a:stretch>
            <a:fillRect/>
          </a:stretch>
        </p:blipFill>
        <p:spPr>
          <a:xfrm>
            <a:off x="9254011" y="5624124"/>
            <a:ext cx="2489201" cy="1162051"/>
          </a:xfrm>
          <a:prstGeom prst="rect">
            <a:avLst/>
          </a:prstGeom>
          <a:ln w="12700">
            <a:miter lim="400000"/>
          </a:ln>
        </p:spPr>
      </p:pic>
    </p:spTree>
    <p:extLst>
      <p:ext uri="{BB962C8B-B14F-4D97-AF65-F5344CB8AC3E}">
        <p14:creationId xmlns:p14="http://schemas.microsoft.com/office/powerpoint/2010/main" val="397409206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6706EF-277D-C84F-B084-4E7D30CDD6D1}"/>
              </a:ext>
            </a:extLst>
          </p:cNvPr>
          <p:cNvPicPr>
            <a:picLocks noChangeAspect="1"/>
          </p:cNvPicPr>
          <p:nvPr/>
        </p:nvPicPr>
        <p:blipFill rotWithShape="1">
          <a:blip r:embed="rId2"/>
          <a:srcRect r="-1" b="59781"/>
          <a:stretch/>
        </p:blipFill>
        <p:spPr>
          <a:xfrm>
            <a:off x="20" y="10"/>
            <a:ext cx="12191980" cy="6857990"/>
          </a:xfrm>
          <a:prstGeom prst="rect">
            <a:avLst/>
          </a:prstGeom>
        </p:spPr>
      </p:pic>
    </p:spTree>
    <p:extLst>
      <p:ext uri="{BB962C8B-B14F-4D97-AF65-F5344CB8AC3E}">
        <p14:creationId xmlns:p14="http://schemas.microsoft.com/office/powerpoint/2010/main" val="481328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218</Words>
  <Application>Microsoft Macintosh PowerPoint</Application>
  <PresentationFormat>Widescreen</PresentationFormat>
  <Paragraphs>42</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Helvetica Neue</vt:lpstr>
      <vt:lpstr>Helvetica Neue Light</vt:lpstr>
      <vt:lpstr>Office Theme</vt:lpstr>
      <vt:lpstr>WHO definition</vt:lpstr>
      <vt:lpstr>PowerPoint Presentation</vt:lpstr>
      <vt:lpstr>National context</vt:lpstr>
      <vt:lpstr>PowerPoint Presentation</vt:lpstr>
      <vt:lpstr>PowerPoint Presentation</vt:lpstr>
      <vt:lpstr>PowerPoint Presentation</vt:lpstr>
      <vt:lpstr>PowerPoint Presentation</vt:lpstr>
      <vt:lpstr> Local context</vt:lpstr>
      <vt:lpstr>PowerPoint Presentation</vt:lpstr>
      <vt:lpstr>    Create Gloucestershire - a manifesto 2012-2020 Eight Ambitions - Eight Year    1.A cultural life that is meaningful, fully accessible and affordable to all the people who live here and which is a honey pot for successful businesses and tourists  2.A vibrant community of artists who feel nurtured and celebrated from first steps through to international career  3.Audiences that are engaged, involved and diverse so that the best artists and companies want to work here  4. Cultural venues, festivals and events across the six districts that welcome and generate fresh, inspiring and risk-taking work of an excellent standard  5.First-class communication that shouts about and celebrates Gloucestershire’s cultural life  6.Culture as a visible and cherished thread that runs through all strands of public policy – social, economic and environmental  7. Education that introduces and teaches arts and creativity at school and in other settings with the same dedication that’s given to the teaching of numeracy and literacy  8.Arts and culture “prescribed” as commonly as medicine, providing a preventative and therapeutic solution for those with health and emotional challenges.  </vt:lpstr>
      <vt:lpstr>PowerPoint Presentation</vt:lpstr>
      <vt:lpstr>PowerPoint Presentation</vt:lpstr>
      <vt:lpstr> Opportunities 2019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What is arts and health?</dc:title>
  <dc:creator>Microsoft Office User</dc:creator>
  <cp:lastModifiedBy>Microsoft Office User</cp:lastModifiedBy>
  <cp:revision>4</cp:revision>
  <dcterms:created xsi:type="dcterms:W3CDTF">2019-09-26T21:12:52Z</dcterms:created>
  <dcterms:modified xsi:type="dcterms:W3CDTF">2019-09-30T12:11:59Z</dcterms:modified>
</cp:coreProperties>
</file>